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7" r:id="rId2"/>
    <p:sldId id="258"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9" r:id="rId19"/>
    <p:sldId id="280" r:id="rId20"/>
    <p:sldId id="281" r:id="rId21"/>
    <p:sldId id="298" r:id="rId22"/>
    <p:sldId id="299" r:id="rId23"/>
    <p:sldId id="300" r:id="rId24"/>
    <p:sldId id="301" r:id="rId25"/>
    <p:sldId id="302" r:id="rId26"/>
    <p:sldId id="303" r:id="rId27"/>
    <p:sldId id="304" r:id="rId28"/>
    <p:sldId id="305" r:id="rId29"/>
    <p:sldId id="306"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59286A-44F8-47E8-AE8C-969481578A7A}">
  <a:tblStyle styleId="{C059286A-44F8-47E8-AE8C-969481578A7A}"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872" y="-120"/>
      </p:cViewPr>
      <p:guideLst>
        <p:guide orient="horz" pos="2160"/>
        <p:guide pos="2880"/>
      </p:guideLst>
    </p:cSldViewPr>
  </p:slideViewPr>
  <p:notesTextViewPr>
    <p:cViewPr>
      <p:scale>
        <a:sx n="100" d="100"/>
        <a:sy n="100" d="100"/>
      </p:scale>
      <p:origin x="0" y="120"/>
    </p:cViewPr>
  </p:notesTextViewPr>
  <p:sorterViewPr>
    <p:cViewPr>
      <p:scale>
        <a:sx n="66" d="100"/>
        <a:sy n="66" d="100"/>
      </p:scale>
      <p:origin x="0" y="9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336985710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10</a:t>
            </a:fld>
            <a:endParaRPr lang="en-US" sz="1200" b="0" i="0" u="none" strike="noStrike" cap="none" baseline="0">
              <a:solidFill>
                <a:schemeClr val="dk1"/>
              </a:solidFill>
              <a:latin typeface="Arial"/>
              <a:ea typeface="Arial"/>
              <a:cs typeface="Arial"/>
              <a:sym typeface="Arial"/>
            </a:endParaRPr>
          </a:p>
        </p:txBody>
      </p:sp>
      <p:sp>
        <p:nvSpPr>
          <p:cNvPr id="229" name="Shape 229"/>
          <p:cNvSpPr>
            <a:spLocks noGrp="1" noRot="1" noChangeAspect="1"/>
          </p:cNvSpPr>
          <p:nvPr>
            <p:ph type="sldImg" idx="2"/>
          </p:nvPr>
        </p:nvSpPr>
        <p:spPr>
          <a:xfrm>
            <a:off x="1239284" y="719841"/>
            <a:ext cx="4766124" cy="359451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725247" y="4553262"/>
            <a:ext cx="5792649" cy="4312795"/>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12</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9" name="Shape 2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0" name="Shape 270"/>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Central District ELL-New Hire Orientation</a:t>
            </a: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14</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8" name="Shape 278"/>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Central District ELL-New Hire Orientation</a:t>
            </a:r>
          </a:p>
        </p:txBody>
      </p:sp>
      <p:sp>
        <p:nvSpPr>
          <p:cNvPr id="279" name="Shape 2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15</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2" name="Shape 3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39" name="Shape 4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75" name="Shape 4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94" name="Shape 4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80000"/>
              </a:lnSpc>
              <a:spcBef>
                <a:spcPts val="260"/>
              </a:spcBef>
              <a:buClr>
                <a:schemeClr val="accent1"/>
              </a:buClr>
              <a:buSzPct val="25000"/>
              <a:buFont typeface="Noto Symbol"/>
              <a:buNone/>
            </a:pPr>
            <a:endParaRPr lang="en-US" sz="1600" b="0" i="0" u="none" strike="noStrike" cap="none" baseline="0" dirty="0" smtClean="0">
              <a:solidFill>
                <a:schemeClr val="dk2"/>
              </a:solidFill>
              <a:latin typeface="Galdeano"/>
              <a:ea typeface="Galdeano"/>
              <a:cs typeface="Galdeano"/>
              <a:sym typeface="Galdeano"/>
            </a:endParaRPr>
          </a:p>
          <a:p>
            <a:pPr marL="0" marR="0" lvl="0" indent="0" algn="l" rtl="0">
              <a:lnSpc>
                <a:spcPct val="80000"/>
              </a:lnSpc>
              <a:spcBef>
                <a:spcPts val="220"/>
              </a:spcBef>
              <a:buClr>
                <a:schemeClr val="accent1"/>
              </a:buClr>
              <a:buSzPct val="25000"/>
              <a:buFont typeface="Noto Symbol"/>
              <a:buNone/>
            </a:pPr>
            <a:r>
              <a:rPr lang="en-US" sz="1200" b="0" i="0" u="none" strike="noStrike" cap="none" baseline="0" dirty="0" smtClean="0">
                <a:solidFill>
                  <a:schemeClr val="dk2"/>
                </a:solidFill>
                <a:latin typeface="Galdeano"/>
                <a:ea typeface="Galdeano"/>
                <a:cs typeface="Galdeano"/>
                <a:sym typeface="Galdeano"/>
              </a:rPr>
              <a:t> 	 Dr. </a:t>
            </a:r>
            <a:r>
              <a:rPr lang="en-US" sz="1200" b="0" i="0" u="none" strike="noStrike" cap="none" baseline="0" dirty="0" err="1" smtClean="0">
                <a:solidFill>
                  <a:schemeClr val="dk2"/>
                </a:solidFill>
                <a:latin typeface="Galdeano"/>
                <a:ea typeface="Galdeano"/>
                <a:cs typeface="Galdeano"/>
                <a:sym typeface="Galdeano"/>
              </a:rPr>
              <a:t>Rosamina</a:t>
            </a:r>
            <a:r>
              <a:rPr lang="en-US" sz="1200" b="0" i="0" u="none" strike="noStrike" cap="none" baseline="0" dirty="0" smtClean="0">
                <a:solidFill>
                  <a:schemeClr val="dk2"/>
                </a:solidFill>
                <a:latin typeface="Galdeano"/>
                <a:ea typeface="Galdeano"/>
                <a:cs typeface="Galdeano"/>
                <a:sym typeface="Galdeano"/>
              </a:rPr>
              <a:t> </a:t>
            </a:r>
            <a:r>
              <a:rPr lang="en-US" sz="1200" b="0" i="0" u="none" strike="noStrike" cap="none" baseline="0" dirty="0" err="1" smtClean="0">
                <a:solidFill>
                  <a:schemeClr val="dk2"/>
                </a:solidFill>
                <a:latin typeface="Galdeano"/>
                <a:ea typeface="Galdeano"/>
                <a:cs typeface="Galdeano"/>
                <a:sym typeface="Galdeano"/>
              </a:rPr>
              <a:t>Lowi</a:t>
            </a:r>
            <a:r>
              <a:rPr lang="en-US" sz="1200" b="0" i="0" u="none" strike="noStrike" cap="none" baseline="0" dirty="0" smtClean="0">
                <a:solidFill>
                  <a:schemeClr val="dk2"/>
                </a:solidFill>
                <a:latin typeface="Galdeano"/>
                <a:ea typeface="Galdeano"/>
                <a:cs typeface="Galdeano"/>
                <a:sym typeface="Galdeano"/>
              </a:rPr>
              <a:t>, UCLA Department of Applied Linguistics  </a:t>
            </a:r>
          </a:p>
          <a:p>
            <a:pPr marL="0" marR="0" lvl="0" indent="0" algn="l" rtl="0">
              <a:lnSpc>
                <a:spcPct val="80000"/>
              </a:lnSpc>
              <a:spcBef>
                <a:spcPts val="220"/>
              </a:spcBef>
              <a:buClr>
                <a:schemeClr val="accent1"/>
              </a:buClr>
              <a:buSzPct val="25000"/>
              <a:buFont typeface="Noto Symbol"/>
              <a:buNone/>
            </a:pPr>
            <a:r>
              <a:rPr lang="en-US" sz="1200" b="0" i="0" u="none" strike="noStrike" cap="none" baseline="0" dirty="0" smtClean="0">
                <a:solidFill>
                  <a:schemeClr val="dk2"/>
                </a:solidFill>
                <a:latin typeface="Galdeano"/>
                <a:ea typeface="Galdeano"/>
                <a:cs typeface="Galdeano"/>
                <a:sym typeface="Galdeano"/>
              </a:rPr>
              <a:t>	 Basic Principles of Foreign Language Learning </a:t>
            </a:r>
          </a:p>
          <a:p>
            <a:pPr marL="0" marR="0" lvl="0" indent="0" algn="l" rtl="0">
              <a:lnSpc>
                <a:spcPct val="80000"/>
              </a:lnSpc>
              <a:spcBef>
                <a:spcPts val="220"/>
              </a:spcBef>
              <a:buClr>
                <a:schemeClr val="accent1"/>
              </a:buClr>
              <a:buSzPct val="25000"/>
              <a:buFont typeface="Noto Symbol"/>
              <a:buNone/>
            </a:pPr>
            <a:r>
              <a:rPr lang="en-US" sz="1200" b="0" i="0" u="none" strike="noStrike" cap="none" baseline="0" dirty="0" smtClean="0">
                <a:solidFill>
                  <a:schemeClr val="dk2"/>
                </a:solidFill>
                <a:latin typeface="Galdeano"/>
                <a:ea typeface="Galdeano"/>
                <a:cs typeface="Galdeano"/>
                <a:sym typeface="Galdeano"/>
              </a:rPr>
              <a:t>	 http://</a:t>
            </a:r>
            <a:r>
              <a:rPr lang="en-US" sz="1200" b="0" i="0" u="none" strike="noStrike" cap="none" baseline="0" dirty="0" err="1" smtClean="0">
                <a:solidFill>
                  <a:schemeClr val="dk2"/>
                </a:solidFill>
                <a:latin typeface="Galdeano"/>
                <a:ea typeface="Galdeano"/>
                <a:cs typeface="Galdeano"/>
                <a:sym typeface="Galdeano"/>
              </a:rPr>
              <a:t>www.lmp.ucla.edu</a:t>
            </a:r>
            <a:r>
              <a:rPr lang="en-US" sz="1200" b="0" i="0" u="none" strike="noStrike" cap="none" baseline="0" dirty="0" smtClean="0">
                <a:solidFill>
                  <a:schemeClr val="dk2"/>
                </a:solidFill>
                <a:latin typeface="Galdeano"/>
                <a:ea typeface="Galdeano"/>
                <a:cs typeface="Galdeano"/>
                <a:sym typeface="Galdeano"/>
              </a:rPr>
              <a:t>/k-12/</a:t>
            </a:r>
            <a:r>
              <a:rPr lang="en-US" sz="1200" b="0" i="0" u="none" strike="noStrike" cap="none" baseline="0" dirty="0" err="1" smtClean="0">
                <a:solidFill>
                  <a:schemeClr val="dk2"/>
                </a:solidFill>
                <a:latin typeface="Galdeano"/>
                <a:ea typeface="Galdeano"/>
                <a:cs typeface="Galdeano"/>
                <a:sym typeface="Galdeano"/>
              </a:rPr>
              <a:t>tools_principles.aspx</a:t>
            </a:r>
            <a:endParaRPr lang="en-US" sz="1200" b="0" i="0" u="none" strike="noStrike" cap="none" baseline="0" smtClean="0">
              <a:solidFill>
                <a:schemeClr val="dk2"/>
              </a:solidFill>
              <a:latin typeface="Galdeano"/>
              <a:ea typeface="Galdeano"/>
              <a:cs typeface="Galdeano"/>
              <a:sym typeface="Galdeano"/>
            </a:endParaRPr>
          </a:p>
          <a:p>
            <a:pPr>
              <a:spcBef>
                <a:spcPts val="0"/>
              </a:spcBef>
              <a:buNone/>
            </a:pPr>
            <a:endParaRPr/>
          </a:p>
        </p:txBody>
      </p:sp>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7" name="Shape 197"/>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Central District ELL-New Hire Orientation</a:t>
            </a: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6</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Times New Roman"/>
                <a:ea typeface="Times New Roman"/>
                <a:cs typeface="Times New Roman"/>
                <a:sym typeface="Times New Roman"/>
              </a:rPr>
              <a:t>Central District ELL-New Hire Orientation</a:t>
            </a:r>
          </a:p>
        </p:txBody>
      </p:sp>
      <p:sp>
        <p:nvSpPr>
          <p:cNvPr id="207" name="Shape 2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7</a:t>
            </a:fld>
            <a:endParaRPr lang="en-US" sz="1200" b="0" i="0" u="none" strike="noStrike" cap="none" baseline="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t>8</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For Hawaii, we predominantly use the following 4 LIEP.  These are scientifically research based programs.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SDAIE – Focus on secondary students learning content and language simultaneously.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p:nvPr/>
        </p:nvSpPr>
        <p:spPr>
          <a:xfrm>
            <a:off x="228600" y="228600"/>
            <a:ext cx="8695944" cy="6035039"/>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23" name="Shape 23"/>
          <p:cNvGrpSpPr/>
          <p:nvPr/>
        </p:nvGrpSpPr>
        <p:grpSpPr>
          <a:xfrm>
            <a:off x="211664" y="5353963"/>
            <a:ext cx="8723376" cy="1331580"/>
            <a:chOff x="-3905250" y="4294187"/>
            <a:chExt cx="13011150" cy="1892300"/>
          </a:xfrm>
        </p:grpSpPr>
        <p:sp>
          <p:nvSpPr>
            <p:cNvPr id="24" name="Shape 24"/>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5" name="Shape 25"/>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6" name="Shape 26"/>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7" name="Shape 27"/>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28" name="Shape 28"/>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29" name="Shape 29"/>
          <p:cNvSpPr txBox="1">
            <a:spLocks noGrp="1"/>
          </p:cNvSpPr>
          <p:nvPr>
            <p:ph type="ctrTitle"/>
          </p:nvPr>
        </p:nvSpPr>
        <p:spPr>
          <a:xfrm>
            <a:off x="685800" y="1600200"/>
            <a:ext cx="7772400" cy="1780107"/>
          </a:xfrm>
          <a:prstGeom prst="rect">
            <a:avLst/>
          </a:prstGeom>
          <a:noFill/>
          <a:ln>
            <a:noFill/>
          </a:ln>
        </p:spPr>
        <p:txBody>
          <a:bodyPr lIns="91425" tIns="91425" rIns="91425" bIns="91425" anchor="b" anchorCtr="0"/>
          <a:lstStyle>
            <a:lvl1pPr marL="0" marR="0" indent="0" algn="ctr" rtl="0">
              <a:spcBef>
                <a:spcPts val="0"/>
              </a:spcBef>
              <a:buClr>
                <a:srgbClr val="FFFFF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3556001"/>
            <a:ext cx="6400799" cy="1473199"/>
          </a:xfrm>
          <a:prstGeom prst="rect">
            <a:avLst/>
          </a:prstGeom>
          <a:noFill/>
          <a:ln>
            <a:noFill/>
          </a:ln>
        </p:spPr>
        <p:txBody>
          <a:bodyPr lIns="91425" tIns="91425" rIns="91425" bIns="91425" anchor="t" anchorCtr="0"/>
          <a:lstStyle>
            <a:lvl1pPr marL="0" marR="0" indent="0" algn="ctr" rtl="0">
              <a:spcBef>
                <a:spcPts val="400"/>
              </a:spcBef>
              <a:buClr>
                <a:schemeClr val="accent1"/>
              </a:buClr>
              <a:buFont typeface="Noto Symbol"/>
              <a:buNone/>
              <a:defRPr/>
            </a:lvl1pPr>
            <a:lvl2pPr marL="457200" marR="0" indent="0" algn="ctr" rtl="0">
              <a:spcBef>
                <a:spcPts val="440"/>
              </a:spcBef>
              <a:buClr>
                <a:schemeClr val="accent1"/>
              </a:buClr>
              <a:buFont typeface="Noto Symbol"/>
              <a:buNone/>
              <a:defRPr/>
            </a:lvl2pPr>
            <a:lvl3pPr marL="914400" marR="0" indent="0" algn="ctr" rtl="0">
              <a:spcBef>
                <a:spcPts val="400"/>
              </a:spcBef>
              <a:buClr>
                <a:schemeClr val="accent1"/>
              </a:buClr>
              <a:buFont typeface="Noto Symbol"/>
              <a:buNone/>
              <a:defRPr/>
            </a:lvl3pPr>
            <a:lvl4pPr marL="1371600" marR="0" indent="0" algn="ctr" rtl="0">
              <a:spcBef>
                <a:spcPts val="360"/>
              </a:spcBef>
              <a:buClr>
                <a:schemeClr val="accent1"/>
              </a:buClr>
              <a:buFont typeface="Noto Symbol"/>
              <a:buNone/>
              <a:defRPr/>
            </a:lvl4pPr>
            <a:lvl5pPr marL="1828800" marR="0" indent="0" algn="ctr" rtl="0">
              <a:spcBef>
                <a:spcPts val="320"/>
              </a:spcBef>
              <a:buClr>
                <a:schemeClr val="accent1"/>
              </a:buClr>
              <a:buFont typeface="Noto Symbol"/>
              <a:buNone/>
              <a:defRPr/>
            </a:lvl5pPr>
            <a:lvl6pPr marL="2286000" marR="0" indent="0" algn="ctr" rtl="0">
              <a:spcBef>
                <a:spcPts val="384"/>
              </a:spcBef>
              <a:buClr>
                <a:schemeClr val="accent1"/>
              </a:buClr>
              <a:buFont typeface="Noto Symbol"/>
              <a:buNone/>
              <a:defRPr/>
            </a:lvl6pPr>
            <a:lvl7pPr marL="2743200" marR="0" indent="0" algn="ctr" rtl="0">
              <a:spcBef>
                <a:spcPts val="384"/>
              </a:spcBef>
              <a:buClr>
                <a:schemeClr val="accent1"/>
              </a:buClr>
              <a:buFont typeface="Noto Symbol"/>
              <a:buNone/>
              <a:defRPr/>
            </a:lvl7pPr>
            <a:lvl8pPr marL="3200400" marR="0" indent="0" algn="ctr" rtl="0">
              <a:spcBef>
                <a:spcPts val="384"/>
              </a:spcBef>
              <a:buClr>
                <a:schemeClr val="accent1"/>
              </a:buClr>
              <a:buFont typeface="Noto Symbol"/>
              <a:buNone/>
              <a:defRPr/>
            </a:lvl8pPr>
            <a:lvl9pPr marL="3657600" marR="0" indent="0" algn="ctr" rtl="0">
              <a:spcBef>
                <a:spcPts val="384"/>
              </a:spcBef>
              <a:buClr>
                <a:schemeClr val="accent1"/>
              </a:buClr>
              <a:buFont typeface="Noto Symbol"/>
              <a:buNone/>
              <a:defRPr/>
            </a:lvl9pPr>
          </a:lstStyle>
          <a:p>
            <a:endParaRPr/>
          </a:p>
        </p:txBody>
      </p:sp>
      <p:sp>
        <p:nvSpPr>
          <p:cNvPr id="31" name="Shape 31"/>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872066" y="2675466"/>
            <a:ext cx="7408332" cy="3450695"/>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36" name="Shape 36"/>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
        <p:nvSpPr>
          <p:cNvPr id="39" name="Shape 39"/>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
        <p:nvSpPr>
          <p:cNvPr id="45" name="Shape 45"/>
          <p:cNvSpPr txBox="1">
            <a:spLocks noGrp="1"/>
          </p:cNvSpPr>
          <p:nvPr>
            <p:ph type="body" idx="1"/>
          </p:nvPr>
        </p:nvSpPr>
        <p:spPr>
          <a:xfrm>
            <a:off x="676654" y="2679191"/>
            <a:ext cx="3822191" cy="3447288"/>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
        <p:nvSpPr>
          <p:cNvPr id="46" name="Shape 46"/>
          <p:cNvSpPr txBox="1">
            <a:spLocks noGrp="1"/>
          </p:cNvSpPr>
          <p:nvPr>
            <p:ph type="body" idx="2"/>
          </p:nvPr>
        </p:nvSpPr>
        <p:spPr>
          <a:xfrm>
            <a:off x="4645151" y="2679191"/>
            <a:ext cx="3822191" cy="3447288"/>
          </a:xfrm>
          <a:prstGeom prst="rect">
            <a:avLst/>
          </a:prstGeom>
          <a:noFill/>
          <a:ln>
            <a:noFill/>
          </a:ln>
        </p:spPr>
        <p:txBody>
          <a:bodyPr lIns="91425" tIns="91425" rIns="91425" bIns="91425" anchor="t" anchorCtr="0"/>
          <a:lstStyle>
            <a:lvl1pPr marL="274320" indent="-121920" algn="l" rtl="0">
              <a:spcBef>
                <a:spcPts val="480"/>
              </a:spcBef>
              <a:buClr>
                <a:schemeClr val="accent1"/>
              </a:buClr>
              <a:buFont typeface="Noto Symbol"/>
              <a:buChar char="∗"/>
              <a:defRPr/>
            </a:lvl1pPr>
            <a:lvl2pPr marL="576263" indent="-144462" algn="l" rtl="0">
              <a:spcBef>
                <a:spcPts val="440"/>
              </a:spcBef>
              <a:buClr>
                <a:schemeClr val="accent1"/>
              </a:buClr>
              <a:buFont typeface="Noto Symbol"/>
              <a:buChar char="∗"/>
              <a:defRPr/>
            </a:lvl2pPr>
            <a:lvl3pPr marL="855663" indent="-106362" algn="l" rtl="0">
              <a:spcBef>
                <a:spcPts val="400"/>
              </a:spcBef>
              <a:buClr>
                <a:schemeClr val="accent1"/>
              </a:buClr>
              <a:buFont typeface="Noto Symbol"/>
              <a:buChar char="∗"/>
              <a:defRPr/>
            </a:lvl3pPr>
            <a:lvl4pPr marL="1143000" indent="-114300" algn="l" rtl="0">
              <a:spcBef>
                <a:spcPts val="360"/>
              </a:spcBef>
              <a:buClr>
                <a:schemeClr val="accent1"/>
              </a:buClr>
              <a:buFont typeface="Noto Symbol"/>
              <a:buChar char="∗"/>
              <a:defRPr/>
            </a:lvl4pPr>
            <a:lvl5pPr marL="1463040" indent="-129539" algn="l" rtl="0">
              <a:spcBef>
                <a:spcPts val="320"/>
              </a:spcBef>
              <a:buClr>
                <a:schemeClr val="accent1"/>
              </a:buClr>
              <a:buFont typeface="Noto Symbol"/>
              <a:buChar char="∗"/>
              <a:defRPr/>
            </a:lvl5pPr>
            <a:lvl6pPr marL="1783079" indent="-144779" algn="l" rtl="0">
              <a:spcBef>
                <a:spcPts val="384"/>
              </a:spcBef>
              <a:buClr>
                <a:schemeClr val="accent1"/>
              </a:buClr>
              <a:buFont typeface="Noto Symbol"/>
              <a:buChar char="∗"/>
              <a:defRPr/>
            </a:lvl6pPr>
            <a:lvl7pPr marL="2103120" indent="-147320" algn="l" rtl="0">
              <a:spcBef>
                <a:spcPts val="384"/>
              </a:spcBef>
              <a:buClr>
                <a:schemeClr val="accent1"/>
              </a:buClr>
              <a:buFont typeface="Noto Symbol"/>
              <a:buChar char="∗"/>
              <a:defRPr/>
            </a:lvl7pPr>
            <a:lvl8pPr marL="2423160" indent="-149860" algn="l" rtl="0">
              <a:spcBef>
                <a:spcPts val="384"/>
              </a:spcBef>
              <a:buClr>
                <a:schemeClr val="accent1"/>
              </a:buClr>
              <a:buFont typeface="Noto Symbol"/>
              <a:buChar char="∗"/>
              <a:defRPr/>
            </a:lvl8pPr>
            <a:lvl9pPr marL="2743200" indent="-139700" algn="l" rtl="0">
              <a:spcBef>
                <a:spcPts val="384"/>
              </a:spcBef>
              <a:buClr>
                <a:schemeClr val="accent1"/>
              </a:buClr>
              <a:buFont typeface="Noto Symbo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49" name="Shape 49"/>
          <p:cNvGrpSpPr/>
          <p:nvPr/>
        </p:nvGrpSpPr>
        <p:grpSpPr>
          <a:xfrm>
            <a:off x="211664" y="714190"/>
            <a:ext cx="8723375" cy="1329873"/>
            <a:chOff x="-3905251" y="4294187"/>
            <a:chExt cx="13027838" cy="1892300"/>
          </a:xfrm>
        </p:grpSpPr>
        <p:sp>
          <p:nvSpPr>
            <p:cNvPr id="50" name="Shape 50"/>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51" name="Shape 51"/>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52" name="Shape 52"/>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53" name="Shape 53"/>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54" name="Shape 54"/>
            <p:cNvSpPr/>
            <p:nvPr/>
          </p:nvSpPr>
          <p:spPr>
            <a:xfrm>
              <a:off x="-3905251" y="4294187"/>
              <a:ext cx="13027838"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55" name="Shape 55"/>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sp>
        <p:nvSpPr>
          <p:cNvPr id="85" name="Shape 85"/>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86" name="Shape 86"/>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
        <p:nvSpPr>
          <p:cNvPr id="89" name="Shape 89"/>
          <p:cNvSpPr txBox="1">
            <a:spLocks noGrp="1"/>
          </p:cNvSpPr>
          <p:nvPr>
            <p:ph type="body" idx="1"/>
          </p:nvPr>
        </p:nvSpPr>
        <p:spPr>
          <a:xfrm>
            <a:off x="914400" y="3581400"/>
            <a:ext cx="3352799" cy="1905001"/>
          </a:xfrm>
          <a:prstGeom prst="rect">
            <a:avLst/>
          </a:prstGeom>
          <a:noFill/>
          <a:ln>
            <a:noFill/>
          </a:ln>
        </p:spPr>
        <p:txBody>
          <a:bodyPr lIns="91425" tIns="91425" rIns="91425" bIns="91425" anchor="t" anchorCtr="0"/>
          <a:lstStyle>
            <a:lvl1pPr marL="0" indent="0" rtl="0">
              <a:spcBef>
                <a:spcPts val="0"/>
              </a:spcBef>
              <a:spcAft>
                <a:spcPts val="600"/>
              </a:spcAft>
              <a:buClr>
                <a:schemeClr val="dk2"/>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grpSp>
        <p:nvGrpSpPr>
          <p:cNvPr id="90" name="Shape 90"/>
          <p:cNvGrpSpPr/>
          <p:nvPr/>
        </p:nvGrpSpPr>
        <p:grpSpPr>
          <a:xfrm>
            <a:off x="211664" y="714191"/>
            <a:ext cx="8723376" cy="1331580"/>
            <a:chOff x="-3905250" y="4294187"/>
            <a:chExt cx="13011150" cy="1892300"/>
          </a:xfrm>
        </p:grpSpPr>
        <p:sp>
          <p:nvSpPr>
            <p:cNvPr id="91" name="Shape 9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2" name="Shape 9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3" name="Shape 9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4" name="Shape 9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95" name="Shape 95"/>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96" name="Shape 96"/>
          <p:cNvSpPr txBox="1">
            <a:spLocks noGrp="1"/>
          </p:cNvSpPr>
          <p:nvPr>
            <p:ph type="title"/>
          </p:nvPr>
        </p:nvSpPr>
        <p:spPr>
          <a:xfrm>
            <a:off x="914400" y="2286000"/>
            <a:ext cx="3352799" cy="125272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2"/>
          </p:nvPr>
        </p:nvSpPr>
        <p:spPr>
          <a:xfrm>
            <a:off x="4651962" y="1828800"/>
            <a:ext cx="3904076" cy="38099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8"/>
        <p:cNvGrpSpPr/>
        <p:nvPr/>
      </p:nvGrpSpPr>
      <p:grpSpPr>
        <a:xfrm>
          <a:off x="0" y="0"/>
          <a:ext cx="0" cy="0"/>
          <a:chOff x="0" y="0"/>
          <a:chExt cx="0" cy="0"/>
        </a:xfrm>
      </p:grpSpPr>
      <p:sp>
        <p:nvSpPr>
          <p:cNvPr id="99" name="Shape 99"/>
          <p:cNvSpPr/>
          <p:nvPr/>
        </p:nvSpPr>
        <p:spPr>
          <a:xfrm>
            <a:off x="228600" y="228600"/>
            <a:ext cx="8695944" cy="6035039"/>
          </a:xfrm>
          <a:prstGeom prst="roundRect">
            <a:avLst>
              <a:gd name="adj" fmla="val 1272"/>
            </a:avLst>
          </a:prstGeom>
          <a:gradFill>
            <a:gsLst>
              <a:gs pos="0">
                <a:srgbClr val="0293E0"/>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00" name="Shape 100"/>
          <p:cNvGrpSpPr/>
          <p:nvPr/>
        </p:nvGrpSpPr>
        <p:grpSpPr>
          <a:xfrm>
            <a:off x="211664" y="5353963"/>
            <a:ext cx="8723376" cy="1331580"/>
            <a:chOff x="-3905250" y="4294187"/>
            <a:chExt cx="13011150" cy="1892300"/>
          </a:xfrm>
        </p:grpSpPr>
        <p:sp>
          <p:nvSpPr>
            <p:cNvPr id="101" name="Shape 10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2" name="Shape 10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3" name="Shape 10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4" name="Shape 10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05" name="Shape 105"/>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06" name="Shape 106"/>
          <p:cNvSpPr txBox="1">
            <a:spLocks noGrp="1"/>
          </p:cNvSpPr>
          <p:nvPr>
            <p:ph type="title"/>
          </p:nvPr>
        </p:nvSpPr>
        <p:spPr>
          <a:xfrm>
            <a:off x="4874155" y="338666"/>
            <a:ext cx="3812644" cy="2429934"/>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a:off x="4868332" y="2785533"/>
            <a:ext cx="3818467" cy="2421467"/>
          </a:xfrm>
          <a:prstGeom prst="rect">
            <a:avLst/>
          </a:prstGeom>
          <a:noFill/>
          <a:ln>
            <a:noFill/>
          </a:ln>
        </p:spPr>
        <p:txBody>
          <a:bodyPr lIns="91425" tIns="91425" rIns="91425" bIns="91425" anchor="t" anchorCtr="0"/>
          <a:lstStyle>
            <a:lvl1pPr marL="0" indent="0" rtl="0">
              <a:spcBef>
                <a:spcPts val="0"/>
              </a:spcBef>
              <a:buClr>
                <a:srgbClr val="FFFFF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108" name="Shape 108"/>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9" name="Shape 109"/>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0" name="Shape 110"/>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
        <p:nvSpPr>
          <p:cNvPr id="111" name="Shape 111"/>
          <p:cNvSpPr>
            <a:spLocks noGrp="1"/>
          </p:cNvSpPr>
          <p:nvPr>
            <p:ph type="pic" idx="2"/>
          </p:nvPr>
        </p:nvSpPr>
        <p:spPr>
          <a:xfrm>
            <a:off x="838200" y="1371600"/>
            <a:ext cx="3566159" cy="2926079"/>
          </a:xfrm>
          <a:prstGeom prst="roundRect">
            <a:avLst>
              <a:gd name="adj" fmla="val 3924"/>
            </a:avLst>
          </a:prstGeom>
          <a:solidFill>
            <a:schemeClr val="accent1"/>
          </a:solidFill>
          <a:ln>
            <a:noFill/>
          </a:ln>
        </p:spPr>
        <p:txBody>
          <a:bodyPr lIns="91425" tIns="91425" rIns="91425" bIns="91425" anchor="ctr" anchorCtr="0"/>
          <a:lstStyle>
            <a:lvl1pPr marL="0" marR="0" indent="0" algn="ctr" rtl="0">
              <a:spcBef>
                <a:spcPts val="0"/>
              </a:spcBef>
              <a:buClr>
                <a:schemeClr val="lt1"/>
              </a:buClr>
              <a:buFont typeface="Galdeano"/>
              <a:buNone/>
              <a:defRPr/>
            </a:lvl1pPr>
            <a:lvl2pPr marL="457200" marR="0" indent="0" algn="l" rtl="0">
              <a:spcBef>
                <a:spcPts val="0"/>
              </a:spcBef>
              <a:buClr>
                <a:schemeClr val="dk1"/>
              </a:buClr>
              <a:buFont typeface="Galdeano"/>
              <a:buNone/>
              <a:defRPr/>
            </a:lvl2pPr>
            <a:lvl3pPr marL="914400" marR="0" indent="0" algn="l" rtl="0">
              <a:spcBef>
                <a:spcPts val="0"/>
              </a:spcBef>
              <a:buClr>
                <a:schemeClr val="dk1"/>
              </a:buClr>
              <a:buFont typeface="Galdeano"/>
              <a:buNone/>
              <a:defRPr/>
            </a:lvl3pPr>
            <a:lvl4pPr marL="1371600" marR="0" indent="0" algn="l" rtl="0">
              <a:spcBef>
                <a:spcPts val="0"/>
              </a:spcBef>
              <a:buClr>
                <a:schemeClr val="dk1"/>
              </a:buClr>
              <a:buFont typeface="Galdeano"/>
              <a:buNone/>
              <a:defRPr/>
            </a:lvl4pPr>
            <a:lvl5pPr marL="1828800" marR="0" indent="0" algn="l" rtl="0">
              <a:spcBef>
                <a:spcPts val="0"/>
              </a:spcBef>
              <a:buClr>
                <a:schemeClr val="dk1"/>
              </a:buClr>
              <a:buFont typeface="Galdeano"/>
              <a:buNone/>
              <a:defRPr/>
            </a:lvl5pPr>
            <a:lvl6pPr marL="2286000" marR="0" indent="0" algn="l" rtl="0">
              <a:spcBef>
                <a:spcPts val="0"/>
              </a:spcBef>
              <a:buClr>
                <a:schemeClr val="dk1"/>
              </a:buClr>
              <a:buFont typeface="Galdeano"/>
              <a:buNone/>
              <a:defRPr/>
            </a:lvl6pPr>
            <a:lvl7pPr marL="2743200" marR="0" indent="0" algn="l" rtl="0">
              <a:spcBef>
                <a:spcPts val="0"/>
              </a:spcBef>
              <a:buClr>
                <a:schemeClr val="dk1"/>
              </a:buClr>
              <a:buFont typeface="Galdeano"/>
              <a:buNone/>
              <a:defRPr/>
            </a:lvl7pPr>
            <a:lvl8pPr marL="3200400" marR="0" indent="0" algn="l" rtl="0">
              <a:spcBef>
                <a:spcPts val="0"/>
              </a:spcBef>
              <a:buClr>
                <a:schemeClr val="dk1"/>
              </a:buClr>
              <a:buFont typeface="Galdeano"/>
              <a:buNone/>
              <a:defRPr/>
            </a:lvl8pPr>
            <a:lvl9pPr marL="3657600" marR="0" indent="0" algn="l" rtl="0">
              <a:spcBef>
                <a:spcPts val="0"/>
              </a:spcBef>
              <a:buClr>
                <a:schemeClr val="dk1"/>
              </a:buClr>
              <a:buFont typeface="Galdeano"/>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algn="ctr" rtl="0">
              <a:spcBef>
                <a:spcPts val="0"/>
              </a:spcBef>
              <a:buClr>
                <a:srgbClr val="FFFFF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rot="5400000">
            <a:off x="2850885" y="696648"/>
            <a:ext cx="3450695" cy="7408332"/>
          </a:xfrm>
          <a:prstGeom prst="rect">
            <a:avLst/>
          </a:prstGeom>
          <a:noFill/>
          <a:ln>
            <a:noFill/>
          </a:ln>
        </p:spPr>
        <p:txBody>
          <a:bodyPr lIns="91425" tIns="91425" rIns="91425" bIns="91425" anchor="ctr" anchorCtr="0"/>
          <a:lstStyle>
            <a:lvl1pPr algn="l" rtl="0">
              <a:spcBef>
                <a:spcPts val="0"/>
              </a:spcBef>
              <a:defRPr/>
            </a:lvl1pPr>
            <a:lvl2pPr algn="l" rtl="0">
              <a:spcBef>
                <a:spcPts val="0"/>
              </a:spcBef>
              <a:defRPr/>
            </a:lvl2pPr>
            <a:lvl3pPr algn="l" rtl="0">
              <a:spcBef>
                <a:spcPts val="0"/>
              </a:spcBef>
              <a:defRPr/>
            </a:lvl3pPr>
            <a:lvl4pPr algn="l" rtl="0">
              <a:spcBef>
                <a:spcPts val="0"/>
              </a:spcBef>
              <a:defRPr/>
            </a:lvl4pPr>
            <a:lvl5pPr algn="l"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6" name="Shape 116"/>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8"/>
        <p:cNvGrpSpPr/>
        <p:nvPr/>
      </p:nvGrpSpPr>
      <p:grpSpPr>
        <a:xfrm>
          <a:off x="0" y="0"/>
          <a:ext cx="0" cy="0"/>
          <a:chOff x="0" y="0"/>
          <a:chExt cx="0" cy="0"/>
        </a:xfrm>
      </p:grpSpPr>
      <p:sp>
        <p:nvSpPr>
          <p:cNvPr id="119" name="Shape 119"/>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sp>
        <p:nvSpPr>
          <p:cNvPr id="120" name="Shape 120"/>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1" name="Shape 121"/>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2" name="Shape 122"/>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grpSp>
        <p:nvGrpSpPr>
          <p:cNvPr id="123" name="Shape 123"/>
          <p:cNvGrpSpPr/>
          <p:nvPr/>
        </p:nvGrpSpPr>
        <p:grpSpPr>
          <a:xfrm>
            <a:off x="211664" y="714191"/>
            <a:ext cx="8723376" cy="1331580"/>
            <a:chOff x="-3905250" y="4294187"/>
            <a:chExt cx="13011150" cy="1892300"/>
          </a:xfrm>
        </p:grpSpPr>
        <p:sp>
          <p:nvSpPr>
            <p:cNvPr id="124" name="Shape 124"/>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5" name="Shape 125"/>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6" name="Shape 126"/>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7" name="Shape 127"/>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8" name="Shape 128"/>
            <p:cNvSpPr/>
            <p:nvPr/>
          </p:nvSpPr>
          <p:spPr>
            <a:xfrm>
              <a:off x="-3905250" y="4294187"/>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29" name="Shape 129"/>
          <p:cNvSpPr txBox="1">
            <a:spLocks noGrp="1"/>
          </p:cNvSpPr>
          <p:nvPr>
            <p:ph type="title"/>
          </p:nvPr>
        </p:nvSpPr>
        <p:spPr>
          <a:xfrm rot="5400000">
            <a:off x="5414433" y="2662766"/>
            <a:ext cx="4487333" cy="20574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txBox="1">
            <a:spLocks noGrp="1"/>
          </p:cNvSpPr>
          <p:nvPr>
            <p:ph type="body" idx="1"/>
          </p:nvPr>
        </p:nvSpPr>
        <p:spPr>
          <a:xfrm rot="5400000">
            <a:off x="1223433" y="681567"/>
            <a:ext cx="4487333" cy="6019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228600" y="228600"/>
            <a:ext cx="8695944" cy="246888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Galdeano"/>
              <a:ea typeface="Galdeano"/>
              <a:cs typeface="Galdeano"/>
              <a:sym typeface="Galdeano"/>
            </a:endParaRPr>
          </a:p>
        </p:txBody>
      </p:sp>
      <p:grpSp>
        <p:nvGrpSpPr>
          <p:cNvPr id="10" name="Shape 10"/>
          <p:cNvGrpSpPr/>
          <p:nvPr/>
        </p:nvGrpSpPr>
        <p:grpSpPr>
          <a:xfrm>
            <a:off x="211664" y="1679428"/>
            <a:ext cx="8723375" cy="1329873"/>
            <a:chOff x="-3905251" y="4294187"/>
            <a:chExt cx="13027838" cy="1892300"/>
          </a:xfrm>
        </p:grpSpPr>
        <p:sp>
          <p:nvSpPr>
            <p:cNvPr id="11" name="Shape 11"/>
            <p:cNvSpPr/>
            <p:nvPr/>
          </p:nvSpPr>
          <p:spPr>
            <a:xfrm>
              <a:off x="4810125" y="4500562"/>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2" name="Shape 12"/>
            <p:cNvSpPr/>
            <p:nvPr/>
          </p:nvSpPr>
          <p:spPr>
            <a:xfrm>
              <a:off x="-309562" y="4318000"/>
              <a:ext cx="8280400"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3" name="Shape 13"/>
            <p:cNvSpPr/>
            <p:nvPr/>
          </p:nvSpPr>
          <p:spPr>
            <a:xfrm>
              <a:off x="3175" y="4335462"/>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4" name="Shape 14"/>
            <p:cNvSpPr/>
            <p:nvPr/>
          </p:nvSpPr>
          <p:spPr>
            <a:xfrm>
              <a:off x="4156075" y="4316412"/>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a:solidFill>
                <a:srgbClr val="FFFFFF"/>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
          <p:nvSpPr>
            <p:cNvPr id="15" name="Shape 15"/>
            <p:cNvSpPr/>
            <p:nvPr/>
          </p:nvSpPr>
          <p:spPr>
            <a:xfrm>
              <a:off x="-3905251" y="4294187"/>
              <a:ext cx="13027838"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grpSp>
      <p:sp>
        <p:nvSpPr>
          <p:cNvPr id="16" name="Shape 16"/>
          <p:cNvSpPr txBox="1">
            <a:spLocks noGrp="1"/>
          </p:cNvSpPr>
          <p:nvPr>
            <p:ph type="title"/>
          </p:nvPr>
        </p:nvSpPr>
        <p:spPr>
          <a:xfrm>
            <a:off x="457200" y="338328"/>
            <a:ext cx="8229600" cy="1252727"/>
          </a:xfrm>
          <a:prstGeom prst="rect">
            <a:avLst/>
          </a:prstGeom>
          <a:noFill/>
          <a:ln>
            <a:noFill/>
          </a:ln>
        </p:spPr>
        <p:txBody>
          <a:bodyPr lIns="91425" tIns="91425" rIns="91425" bIns="91425" anchor="ctr" anchorCtr="0"/>
          <a:lstStyle>
            <a:lvl1pPr marL="0" marR="0" indent="0" algn="ctr" rtl="0">
              <a:spcBef>
                <a:spcPts val="0"/>
              </a:spcBef>
              <a:buClr>
                <a:srgbClr val="FFFFFF"/>
              </a:buClr>
              <a:buFont typeface="Galdean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dt" idx="10"/>
          </p:nvPr>
        </p:nvSpPr>
        <p:spPr>
          <a:xfrm>
            <a:off x="5163671" y="6250164"/>
            <a:ext cx="3786690"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193638" y="6250164"/>
            <a:ext cx="378669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3991087" y="6250162"/>
            <a:ext cx="1161826" cy="365125"/>
          </a:xfrm>
          <a:prstGeom prst="rect">
            <a:avLst/>
          </a:prstGeom>
          <a:noFill/>
          <a:ln>
            <a:noFill/>
          </a:ln>
        </p:spPr>
        <p:txBody>
          <a:bodyPr lIns="91425" tIns="45700" rIns="91425" bIns="45700" anchor="ctr" anchorCtr="0">
            <a:noAutofit/>
          </a:bodyPr>
          <a:lstStyle>
            <a:lvl1pPr marL="0" marR="0" indent="0" algn="ctr" rtl="0">
              <a:spcBef>
                <a:spcPts val="0"/>
              </a:spcBef>
              <a:buNone/>
              <a:defRPr sz="1000" b="0" i="0" u="none" strike="noStrike" cap="none" baseline="0">
                <a:solidFill>
                  <a:schemeClr val="dk2"/>
                </a:solidFill>
                <a:latin typeface="Galdeano"/>
                <a:ea typeface="Galdeano"/>
                <a:cs typeface="Galdeano"/>
                <a:sym typeface="Galdeano"/>
              </a:defRPr>
            </a:lvl1pPr>
          </a:lstStyle>
          <a:p>
            <a:pPr marL="0" lvl="0" indent="0">
              <a:spcBef>
                <a:spcPts val="0"/>
              </a:spcBef>
              <a:buSzPct val="25000"/>
              <a:buNone/>
            </a:pPr>
            <a:fld id="{00000000-1234-1234-1234-123412341234}" type="slidenum">
              <a:rPr lang="en-US"/>
              <a:t>‹#›</a:t>
            </a:fld>
            <a:endParaRPr lang="en-US"/>
          </a:p>
        </p:txBody>
      </p:sp>
      <p:sp>
        <p:nvSpPr>
          <p:cNvPr id="20" name="Shape 20"/>
          <p:cNvSpPr txBox="1">
            <a:spLocks noGrp="1"/>
          </p:cNvSpPr>
          <p:nvPr>
            <p:ph type="body" idx="1"/>
          </p:nvPr>
        </p:nvSpPr>
        <p:spPr>
          <a:xfrm>
            <a:off x="872066" y="2675466"/>
            <a:ext cx="7408332" cy="3450695"/>
          </a:xfrm>
          <a:prstGeom prst="rect">
            <a:avLst/>
          </a:prstGeom>
          <a:noFill/>
          <a:ln>
            <a:noFill/>
          </a:ln>
        </p:spPr>
        <p:txBody>
          <a:bodyPr lIns="91425" tIns="91425" rIns="91425" bIns="91425" anchor="t" anchorCtr="0"/>
          <a:lstStyle>
            <a:lvl1pPr marL="274320" marR="0" indent="-121920" algn="l" rtl="0">
              <a:spcBef>
                <a:spcPts val="480"/>
              </a:spcBef>
              <a:buClr>
                <a:schemeClr val="accent1"/>
              </a:buClr>
              <a:buFont typeface="Noto Symbol"/>
              <a:buChar char="∗"/>
              <a:defRPr/>
            </a:lvl1pPr>
            <a:lvl2pPr marL="576263" marR="0" indent="-144462" algn="l" rtl="0">
              <a:spcBef>
                <a:spcPts val="440"/>
              </a:spcBef>
              <a:buClr>
                <a:schemeClr val="accent1"/>
              </a:buClr>
              <a:buFont typeface="Noto Symbol"/>
              <a:buChar char="∗"/>
              <a:defRPr/>
            </a:lvl2pPr>
            <a:lvl3pPr marL="855663" marR="0" indent="-106362" algn="l" rtl="0">
              <a:spcBef>
                <a:spcPts val="400"/>
              </a:spcBef>
              <a:buClr>
                <a:schemeClr val="accent1"/>
              </a:buClr>
              <a:buFont typeface="Noto Symbol"/>
              <a:buChar char="∗"/>
              <a:defRPr/>
            </a:lvl3pPr>
            <a:lvl4pPr marL="1143000" marR="0" indent="-114300" algn="l" rtl="0">
              <a:spcBef>
                <a:spcPts val="360"/>
              </a:spcBef>
              <a:buClr>
                <a:schemeClr val="accent1"/>
              </a:buClr>
              <a:buFont typeface="Noto Symbol"/>
              <a:buChar char="∗"/>
              <a:defRPr/>
            </a:lvl4pPr>
            <a:lvl5pPr marL="1463040" marR="0" indent="-129539" algn="l" rtl="0">
              <a:spcBef>
                <a:spcPts val="320"/>
              </a:spcBef>
              <a:buClr>
                <a:schemeClr val="accent1"/>
              </a:buClr>
              <a:buFont typeface="Noto Symbol"/>
              <a:buChar char="∗"/>
              <a:defRPr/>
            </a:lvl5pPr>
            <a:lvl6pPr marL="1783079" marR="0" indent="-144779" algn="l" rtl="0">
              <a:spcBef>
                <a:spcPts val="384"/>
              </a:spcBef>
              <a:buClr>
                <a:schemeClr val="accent1"/>
              </a:buClr>
              <a:buFont typeface="Noto Symbol"/>
              <a:buChar char="∗"/>
              <a:defRPr/>
            </a:lvl6pPr>
            <a:lvl7pPr marL="2103120" marR="0" indent="-147320" algn="l" rtl="0">
              <a:spcBef>
                <a:spcPts val="384"/>
              </a:spcBef>
              <a:buClr>
                <a:schemeClr val="accent1"/>
              </a:buClr>
              <a:buFont typeface="Noto Symbol"/>
              <a:buChar char="∗"/>
              <a:defRPr/>
            </a:lvl7pPr>
            <a:lvl8pPr marL="2423160" marR="0" indent="-149860" algn="l" rtl="0">
              <a:spcBef>
                <a:spcPts val="384"/>
              </a:spcBef>
              <a:buClr>
                <a:schemeClr val="accent1"/>
              </a:buClr>
              <a:buFont typeface="Noto Symbol"/>
              <a:buChar char="∗"/>
              <a:defRPr/>
            </a:lvl8pPr>
            <a:lvl9pPr marL="2743200" marR="0" indent="-139700" algn="l" rtl="0">
              <a:spcBef>
                <a:spcPts val="384"/>
              </a:spcBef>
              <a:buClr>
                <a:schemeClr val="accent1"/>
              </a:buClr>
              <a:buFont typeface="Noto Symbo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wida.us/"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themetapicture.com/equality-vs-justice/"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ctrTitle"/>
          </p:nvPr>
        </p:nvSpPr>
        <p:spPr>
          <a:xfrm>
            <a:off x="685800" y="1600200"/>
            <a:ext cx="7772400" cy="1780107"/>
          </a:xfrm>
          <a:prstGeom prst="rect">
            <a:avLst/>
          </a:prstGeom>
          <a:noFill/>
          <a:ln>
            <a:noFill/>
          </a:ln>
        </p:spPr>
        <p:txBody>
          <a:bodyPr lIns="91425" tIns="45700" rIns="91425" bIns="45700" anchor="b"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ELL Overview and Strategies</a:t>
            </a:r>
          </a:p>
        </p:txBody>
      </p:sp>
      <p:sp>
        <p:nvSpPr>
          <p:cNvPr id="139" name="Shape 139"/>
          <p:cNvSpPr txBox="1">
            <a:spLocks noGrp="1"/>
          </p:cNvSpPr>
          <p:nvPr>
            <p:ph type="subTitle" idx="1"/>
          </p:nvPr>
        </p:nvSpPr>
        <p:spPr>
          <a:xfrm>
            <a:off x="1371600" y="3556001"/>
            <a:ext cx="6400799" cy="14731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Noto Symbol"/>
              <a:buNone/>
            </a:pPr>
            <a:r>
              <a:rPr lang="en-US" sz="2000" b="0" i="0" u="none" strike="noStrike" cap="none" baseline="0">
                <a:solidFill>
                  <a:srgbClr val="FFFFFF"/>
                </a:solidFill>
                <a:latin typeface="Galdeano"/>
                <a:ea typeface="Galdeano"/>
                <a:cs typeface="Galdeano"/>
                <a:sym typeface="Galdeano"/>
              </a:rPr>
              <a:t>Waianae High School </a:t>
            </a:r>
          </a:p>
          <a:p>
            <a:pPr marL="0" marR="0" lvl="0" indent="0" algn="ctr" rtl="0">
              <a:lnSpc>
                <a:spcPct val="90000"/>
              </a:lnSpc>
              <a:spcBef>
                <a:spcPts val="400"/>
              </a:spcBef>
              <a:buClr>
                <a:schemeClr val="accent1"/>
              </a:buClr>
              <a:buSzPct val="25000"/>
              <a:buFont typeface="Noto Symbol"/>
              <a:buNone/>
            </a:pPr>
            <a:r>
              <a:rPr lang="en-US" sz="2000" b="0" i="0" u="none" strike="noStrike" cap="none" baseline="0">
                <a:solidFill>
                  <a:srgbClr val="FFFFFF"/>
                </a:solidFill>
                <a:latin typeface="Galdeano"/>
                <a:ea typeface="Galdeano"/>
                <a:cs typeface="Galdeano"/>
                <a:sym typeface="Galdeano"/>
              </a:rPr>
              <a:t>Saofai Lowe, ELL Coordinator</a:t>
            </a:r>
          </a:p>
          <a:p>
            <a:pPr marL="0" marR="0" lvl="0" indent="0" algn="ctr" rtl="0">
              <a:lnSpc>
                <a:spcPct val="90000"/>
              </a:lnSpc>
              <a:spcBef>
                <a:spcPts val="400"/>
              </a:spcBef>
              <a:buClr>
                <a:schemeClr val="accent1"/>
              </a:buClr>
              <a:buSzPct val="25000"/>
              <a:buFont typeface="Noto Symbol"/>
              <a:buNone/>
            </a:pPr>
            <a:r>
              <a:rPr lang="en-US" sz="2000" b="0" i="0" u="none" strike="noStrike" cap="none" baseline="0">
                <a:solidFill>
                  <a:srgbClr val="FFFFFF"/>
                </a:solidFill>
                <a:latin typeface="Galdeano"/>
                <a:ea typeface="Galdeano"/>
                <a:cs typeface="Galdeano"/>
                <a:sym typeface="Galdeano"/>
              </a:rPr>
              <a:t>Sherry Ann Chang ELL RT</a:t>
            </a:r>
          </a:p>
          <a:p>
            <a:pPr marL="0" marR="0" lvl="0" indent="0" algn="ctr" rtl="0">
              <a:lnSpc>
                <a:spcPct val="90000"/>
              </a:lnSpc>
              <a:spcBef>
                <a:spcPts val="400"/>
              </a:spcBef>
              <a:buClr>
                <a:schemeClr val="accent1"/>
              </a:buClr>
              <a:buSzPct val="25000"/>
              <a:buFont typeface="Noto Symbol"/>
              <a:buNone/>
            </a:pPr>
            <a:r>
              <a:rPr lang="en-US" sz="2000" b="0" i="0" u="none" strike="noStrike" cap="none" baseline="0">
                <a:solidFill>
                  <a:srgbClr val="FFFFFF"/>
                </a:solidFill>
                <a:latin typeface="Galdeano"/>
                <a:ea typeface="Galdeano"/>
                <a:cs typeface="Galdeano"/>
                <a:sym typeface="Galdeano"/>
              </a:rPr>
              <a:t>January 23, 2015</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09600" y="457200"/>
            <a:ext cx="8229600" cy="685799"/>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2600" b="0" i="0" u="none" strike="noStrike" cap="none" baseline="0">
                <a:solidFill>
                  <a:srgbClr val="FFFFFF"/>
                </a:solidFill>
                <a:latin typeface="Comic Sans MS"/>
                <a:ea typeface="Comic Sans MS"/>
                <a:cs typeface="Comic Sans MS"/>
                <a:sym typeface="Comic Sans MS"/>
              </a:rPr>
              <a:t>Stages of Second Language Acquisition</a:t>
            </a:r>
            <a:br>
              <a:rPr lang="en-US" sz="2600" b="0" i="0" u="none" strike="noStrike" cap="none" baseline="0">
                <a:solidFill>
                  <a:srgbClr val="FFFFFF"/>
                </a:solidFill>
                <a:latin typeface="Comic Sans MS"/>
                <a:ea typeface="Comic Sans MS"/>
                <a:cs typeface="Comic Sans MS"/>
                <a:sym typeface="Comic Sans MS"/>
              </a:rPr>
            </a:br>
            <a:r>
              <a:rPr lang="en-US" sz="1200" b="0" i="0" u="none" strike="noStrike" cap="none" baseline="0">
                <a:solidFill>
                  <a:srgbClr val="FFFFFF"/>
                </a:solidFill>
                <a:latin typeface="Comic Sans MS"/>
                <a:ea typeface="Comic Sans MS"/>
                <a:cs typeface="Comic Sans MS"/>
                <a:sym typeface="Comic Sans MS"/>
              </a:rPr>
              <a:t>Adapted from Krashen &amp; Terrel, 1983</a:t>
            </a:r>
          </a:p>
        </p:txBody>
      </p:sp>
      <p:graphicFrame>
        <p:nvGraphicFramePr>
          <p:cNvPr id="225" name="Shape 225"/>
          <p:cNvGraphicFramePr/>
          <p:nvPr/>
        </p:nvGraphicFramePr>
        <p:xfrm>
          <a:off x="685800" y="1295400"/>
          <a:ext cx="7696200" cy="4964125"/>
        </p:xfrm>
        <a:graphic>
          <a:graphicData uri="http://schemas.openxmlformats.org/drawingml/2006/table">
            <a:tbl>
              <a:tblPr>
                <a:noFill/>
                <a:tableStyleId>{C059286A-44F8-47E8-AE8C-969481578A7A}</a:tableStyleId>
              </a:tblPr>
              <a:tblGrid>
                <a:gridCol w="1219200"/>
                <a:gridCol w="1219200"/>
                <a:gridCol w="1466850"/>
                <a:gridCol w="1200150"/>
                <a:gridCol w="1295400"/>
                <a:gridCol w="1295400"/>
              </a:tblGrid>
              <a:tr h="427100">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Stage</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Preproduction</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chemeClr val="folHlink"/>
                    </a:solidFill>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Early Production</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chemeClr val="folHlink"/>
                    </a:solidFill>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Speech Emergence</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chemeClr val="folHlink"/>
                    </a:solidFill>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Intermediate Fluency</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chemeClr val="folHlink"/>
                    </a:solidFill>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Advanced Fluency</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chemeClr val="folHlink"/>
                    </a:solidFill>
                  </a:tcPr>
                </a:tc>
              </a:tr>
              <a:tr h="2159275">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Characteristics</a:t>
                      </a: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The student:</a:t>
                      </a: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-Has minimal comprehension</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-Does not verbalize</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-Nods “Yes” and “No”</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-Draws and points</a:t>
                      </a:r>
                    </a:p>
                    <a:p>
                      <a:pPr marL="0" marR="0" lvl="0" indent="0" algn="l" rtl="0">
                        <a:lnSpc>
                          <a:spcPct val="100000"/>
                        </a:lnSpc>
                        <a:spcBef>
                          <a:spcPts val="0"/>
                        </a:spcBef>
                        <a:spcAft>
                          <a:spcPts val="0"/>
                        </a:spcAft>
                        <a:buClr>
                          <a:schemeClr val="dk2"/>
                        </a:buClr>
                        <a:buFont typeface="Noto Symbol"/>
                        <a:buNone/>
                      </a:pPr>
                      <a:endParaRPr sz="1700" b="1" i="0" u="none" strike="noStrike" cap="none" baseline="0">
                        <a:solidFill>
                          <a:schemeClr val="dk1"/>
                        </a:solidFill>
                        <a:latin typeface="Arial"/>
                        <a:ea typeface="Arial"/>
                        <a:cs typeface="Arial"/>
                        <a:sym typeface="Arial"/>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The student:</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-Has limited comprehension</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-Produces one-or-two-word responses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-Participates using key words and familiar phrases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-Uses present-tense verbs</a:t>
                      </a:r>
                    </a:p>
                    <a:p>
                      <a:pPr marL="0" marR="0" lvl="0" indent="0" algn="l" rtl="0">
                        <a:lnSpc>
                          <a:spcPct val="100000"/>
                        </a:lnSpc>
                        <a:spcBef>
                          <a:spcPts val="0"/>
                        </a:spcBef>
                        <a:spcAft>
                          <a:spcPts val="0"/>
                        </a:spcAft>
                        <a:buClr>
                          <a:schemeClr val="dk2"/>
                        </a:buClr>
                        <a:buFont typeface="Noto Symbol"/>
                        <a:buNone/>
                      </a:pPr>
                      <a:endParaRPr sz="1000" b="0" i="0" u="none" strike="noStrike" cap="none" baseline="0">
                        <a:solidFill>
                          <a:schemeClr val="dk1"/>
                        </a:solidFill>
                        <a:latin typeface="Times New Roman"/>
                        <a:ea typeface="Times New Roman"/>
                        <a:cs typeface="Times New Roman"/>
                        <a:sym typeface="Times New Roman"/>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The student: </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-Has good comprehension</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-Can produce simple sentences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-Makes grammar and pronunciation errors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-Frequently misunderstands jokes</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The student:</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-Has excellent comprehension</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-Makes few grammatical errors</a:t>
                      </a:r>
                    </a:p>
                    <a:p>
                      <a:pPr marL="0" marR="0" lvl="0" indent="107950" algn="l" rtl="0">
                        <a:lnSpc>
                          <a:spcPct val="100000"/>
                        </a:lnSpc>
                        <a:spcBef>
                          <a:spcPts val="0"/>
                        </a:spcBef>
                        <a:spcAft>
                          <a:spcPts val="0"/>
                        </a:spcAft>
                        <a:buClr>
                          <a:schemeClr val="dk2"/>
                        </a:buClr>
                        <a:buFont typeface="Noto Symbol"/>
                        <a:buNone/>
                      </a:pPr>
                      <a:endParaRPr sz="1700" b="0" i="0" u="none" strike="noStrike" cap="none" baseline="0">
                        <a:solidFill>
                          <a:schemeClr val="dk1"/>
                        </a:solidFill>
                        <a:latin typeface="Arial"/>
                        <a:ea typeface="Arial"/>
                        <a:cs typeface="Arial"/>
                        <a:sym typeface="Arial"/>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The student: </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-Near-native level of speech</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77350">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Approximate Time Frame</a:t>
                      </a:r>
                    </a:p>
                    <a:p>
                      <a:pPr marL="0" marR="0" lvl="0" indent="0" algn="l" rtl="0">
                        <a:lnSpc>
                          <a:spcPct val="100000"/>
                        </a:lnSpc>
                        <a:spcBef>
                          <a:spcPts val="0"/>
                        </a:spcBef>
                        <a:spcAft>
                          <a:spcPts val="0"/>
                        </a:spcAft>
                        <a:buClr>
                          <a:schemeClr val="dk2"/>
                        </a:buClr>
                        <a:buFont typeface="Noto Symbol"/>
                        <a:buNone/>
                      </a:pPr>
                      <a:endParaRPr sz="1700" b="1" i="0" u="none" strike="noStrike" cap="none" baseline="0">
                        <a:solidFill>
                          <a:schemeClr val="dk1"/>
                        </a:solidFill>
                        <a:latin typeface="Arial"/>
                        <a:ea typeface="Arial"/>
                        <a:cs typeface="Arial"/>
                        <a:sym typeface="Arial"/>
                      </a:endParaRP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0-6 months</a:t>
                      </a:r>
                    </a:p>
                    <a:p>
                      <a:pPr marL="0" marR="0" lvl="0" indent="0" algn="l" rtl="0">
                        <a:lnSpc>
                          <a:spcPct val="100000"/>
                        </a:lnSpc>
                        <a:spcBef>
                          <a:spcPts val="0"/>
                        </a:spcBef>
                        <a:spcAft>
                          <a:spcPts val="0"/>
                        </a:spcAft>
                        <a:buClr>
                          <a:schemeClr val="dk2"/>
                        </a:buClr>
                        <a:buFont typeface="Noto Symbol"/>
                        <a:buNone/>
                      </a:pPr>
                      <a:endParaRPr sz="1700" b="1" i="0" u="none" strike="noStrike" cap="none" baseline="0">
                        <a:solidFill>
                          <a:schemeClr val="dk1"/>
                        </a:solidFill>
                        <a:latin typeface="Arial"/>
                        <a:ea typeface="Arial"/>
                        <a:cs typeface="Arial"/>
                        <a:sym typeface="Arial"/>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6 months-1 year</a:t>
                      </a:r>
                    </a:p>
                    <a:p>
                      <a:pPr marL="0" marR="0" lvl="0" indent="0" algn="l" rtl="0">
                        <a:lnSpc>
                          <a:spcPct val="100000"/>
                        </a:lnSpc>
                        <a:spcBef>
                          <a:spcPts val="0"/>
                        </a:spcBef>
                        <a:spcAft>
                          <a:spcPts val="0"/>
                        </a:spcAft>
                        <a:buClr>
                          <a:schemeClr val="dk2"/>
                        </a:buClr>
                        <a:buFont typeface="Noto Symbol"/>
                        <a:buNone/>
                      </a:pPr>
                      <a:endParaRPr sz="1000" b="0" i="0" u="none" strike="noStrike" cap="none" baseline="0">
                        <a:solidFill>
                          <a:schemeClr val="dk1"/>
                        </a:solidFill>
                        <a:latin typeface="Times New Roman"/>
                        <a:ea typeface="Times New Roman"/>
                        <a:cs typeface="Times New Roman"/>
                        <a:sym typeface="Times New Roman"/>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1-3 years</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3-5 years</a:t>
                      </a:r>
                    </a:p>
                    <a:p>
                      <a:pPr marL="0" marR="0" lvl="0" indent="107950" algn="l" rtl="0">
                        <a:lnSpc>
                          <a:spcPct val="100000"/>
                        </a:lnSpc>
                        <a:spcBef>
                          <a:spcPts val="0"/>
                        </a:spcBef>
                        <a:spcAft>
                          <a:spcPts val="0"/>
                        </a:spcAft>
                        <a:buClr>
                          <a:schemeClr val="dk2"/>
                        </a:buClr>
                        <a:buFont typeface="Noto Symbol"/>
                        <a:buNone/>
                      </a:pPr>
                      <a:endParaRPr sz="1700" b="0" i="0" u="none" strike="noStrike" cap="none" baseline="0">
                        <a:solidFill>
                          <a:schemeClr val="dk1"/>
                        </a:solidFill>
                        <a:latin typeface="Arial"/>
                        <a:ea typeface="Arial"/>
                        <a:cs typeface="Arial"/>
                        <a:sym typeface="Arial"/>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5-7 years</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600400">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1" i="0" u="none" strike="noStrike" cap="none" baseline="0">
                          <a:solidFill>
                            <a:schemeClr val="dk1"/>
                          </a:solidFill>
                          <a:latin typeface="Times New Roman"/>
                          <a:ea typeface="Times New Roman"/>
                          <a:cs typeface="Times New Roman"/>
                          <a:sym typeface="Times New Roman"/>
                        </a:rPr>
                        <a:t>Teacher Prompts</a:t>
                      </a:r>
                    </a:p>
                    <a:p>
                      <a:pPr marL="0" marR="0" lvl="0" indent="0" algn="l" rtl="0">
                        <a:lnSpc>
                          <a:spcPct val="100000"/>
                        </a:lnSpc>
                        <a:spcBef>
                          <a:spcPts val="0"/>
                        </a:spcBef>
                        <a:spcAft>
                          <a:spcPts val="0"/>
                        </a:spcAft>
                        <a:buClr>
                          <a:schemeClr val="dk2"/>
                        </a:buClr>
                        <a:buFont typeface="Noto Symbol"/>
                        <a:buNone/>
                      </a:pPr>
                      <a:endParaRPr sz="1700" b="1" i="0" u="none" strike="noStrike" cap="none" baseline="0">
                        <a:solidFill>
                          <a:schemeClr val="dk1"/>
                        </a:solidFill>
                        <a:latin typeface="Arial"/>
                        <a:ea typeface="Arial"/>
                        <a:cs typeface="Arial"/>
                        <a:sym typeface="Arial"/>
                      </a:endParaRPr>
                    </a:p>
                  </a:txBody>
                  <a:tcPr marL="91450" marR="9145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Point to…</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Show me…</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Circle the…</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Where is…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Who has…</a:t>
                      </a: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rgbClr val="000090"/>
                          </a:solidFill>
                          <a:latin typeface="Times New Roman"/>
                          <a:ea typeface="Times New Roman"/>
                          <a:cs typeface="Times New Roman"/>
                          <a:sym typeface="Times New Roman"/>
                        </a:rPr>
                        <a:t>(Focus on building vocabulary)</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Yes/No questions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Either/or questions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One-or-two-word answers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Lists</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Labels</a:t>
                      </a: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rgbClr val="000090"/>
                          </a:solidFill>
                          <a:latin typeface="Times New Roman"/>
                          <a:ea typeface="Times New Roman"/>
                          <a:cs typeface="Times New Roman"/>
                          <a:sym typeface="Times New Roman"/>
                        </a:rPr>
                        <a:t>(Model and provide corrective feedback)</a:t>
                      </a:r>
                    </a:p>
                    <a:p>
                      <a:pPr marL="0" marR="0" lvl="0" indent="0" algn="l" rtl="0">
                        <a:lnSpc>
                          <a:spcPct val="100000"/>
                        </a:lnSpc>
                        <a:spcBef>
                          <a:spcPts val="0"/>
                        </a:spcBef>
                        <a:spcAft>
                          <a:spcPts val="0"/>
                        </a:spcAft>
                        <a:buClr>
                          <a:schemeClr val="dk2"/>
                        </a:buClr>
                        <a:buFont typeface="Noto Symbol"/>
                        <a:buNone/>
                      </a:pPr>
                      <a:endParaRPr sz="1000" b="0" i="0" u="none" strike="noStrike" cap="none" baseline="0">
                        <a:solidFill>
                          <a:schemeClr val="dk1"/>
                        </a:solidFill>
                        <a:latin typeface="Times New Roman"/>
                        <a:ea typeface="Times New Roman"/>
                        <a:cs typeface="Times New Roman"/>
                        <a:sym typeface="Times New Roman"/>
                      </a:endParaRP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Why…?</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How…?</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Explain…</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Phrase or short sentence answers</a:t>
                      </a: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rgbClr val="000090"/>
                          </a:solidFill>
                          <a:latin typeface="Times New Roman"/>
                          <a:ea typeface="Times New Roman"/>
                          <a:cs typeface="Times New Roman"/>
                          <a:sym typeface="Times New Roman"/>
                        </a:rPr>
                        <a:t>(Help expand what students say from phrase to sentence level)</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What would happen if…?</a:t>
                      </a:r>
                    </a:p>
                    <a:p>
                      <a:pPr marL="0" marR="0" lvl="0" indent="0" algn="l" rtl="0">
                        <a:lnSpc>
                          <a:spcPct val="100000"/>
                        </a:lnSpc>
                        <a:spcBef>
                          <a:spcPts val="0"/>
                        </a:spcBef>
                        <a:spcAft>
                          <a:spcPts val="0"/>
                        </a:spcAft>
                        <a:buClr>
                          <a:schemeClr val="dk2"/>
                        </a:buClr>
                        <a:buSzPct val="100000"/>
                        <a:buFont typeface="Noto Symbol"/>
                        <a:buChar char="∙"/>
                      </a:pPr>
                      <a:r>
                        <a:rPr lang="en-US" sz="1100" b="0" i="0" u="none" strike="noStrike" cap="none" baseline="0">
                          <a:solidFill>
                            <a:schemeClr val="dk1"/>
                          </a:solidFill>
                          <a:latin typeface="Times New Roman"/>
                          <a:ea typeface="Times New Roman"/>
                          <a:cs typeface="Times New Roman"/>
                          <a:sym typeface="Times New Roman"/>
                        </a:rPr>
                        <a:t>Why do you think…?</a:t>
                      </a:r>
                    </a:p>
                    <a:p>
                      <a:pPr marL="0" marR="0" lvl="0" indent="0" algn="l" rtl="0">
                        <a:lnSpc>
                          <a:spcPct val="100000"/>
                        </a:lnSpc>
                        <a:spcBef>
                          <a:spcPts val="0"/>
                        </a:spcBef>
                        <a:spcAft>
                          <a:spcPts val="0"/>
                        </a:spcAft>
                        <a:buClr>
                          <a:schemeClr val="dk2"/>
                        </a:buClr>
                        <a:buFont typeface="Noto Symbol"/>
                        <a:buNone/>
                      </a:pPr>
                      <a:endParaRPr sz="17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rgbClr val="000090"/>
                          </a:solidFill>
                          <a:latin typeface="Times New Roman"/>
                          <a:ea typeface="Times New Roman"/>
                          <a:cs typeface="Times New Roman"/>
                          <a:sym typeface="Times New Roman"/>
                        </a:rPr>
                        <a:t>(Help ELLs sound like a book) </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Decide if…</a:t>
                      </a: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chemeClr val="dk1"/>
                          </a:solidFill>
                          <a:latin typeface="Times New Roman"/>
                          <a:ea typeface="Times New Roman"/>
                          <a:cs typeface="Times New Roman"/>
                          <a:sym typeface="Times New Roman"/>
                        </a:rPr>
                        <a:t>Retell…</a:t>
                      </a:r>
                    </a:p>
                    <a:p>
                      <a:pPr marL="0" marR="0" lvl="0" indent="0" algn="l" rtl="0">
                        <a:lnSpc>
                          <a:spcPct val="100000"/>
                        </a:lnSpc>
                        <a:spcBef>
                          <a:spcPts val="0"/>
                        </a:spcBef>
                        <a:spcAft>
                          <a:spcPts val="0"/>
                        </a:spcAft>
                        <a:buClr>
                          <a:schemeClr val="dk2"/>
                        </a:buClr>
                        <a:buFont typeface="Noto Symbol"/>
                        <a:buNone/>
                      </a:pPr>
                      <a:endParaRPr sz="1100" b="0" i="0" u="none" strike="noStrike" cap="none" baseline="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2"/>
                        </a:buClr>
                        <a:buSzPct val="25000"/>
                        <a:buFont typeface="Noto Symbol"/>
                        <a:buNone/>
                      </a:pPr>
                      <a:r>
                        <a:rPr lang="en-US" sz="1100" b="0" i="0" u="none" strike="noStrike" cap="none" baseline="0">
                          <a:solidFill>
                            <a:srgbClr val="000090"/>
                          </a:solidFill>
                          <a:latin typeface="Times New Roman"/>
                          <a:ea typeface="Times New Roman"/>
                          <a:cs typeface="Times New Roman"/>
                          <a:sym typeface="Times New Roman"/>
                        </a:rPr>
                        <a:t>(Provide increasingly higher-level academic phrasing and vocabulary)</a:t>
                      </a:r>
                    </a:p>
                  </a:txBody>
                  <a:tcPr marL="91450" marR="91450" marT="45725" marB="457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pic>
        <p:nvPicPr>
          <p:cNvPr id="226" name="Shape 226"/>
          <p:cNvPicPr preferRelativeResize="0"/>
          <p:nvPr/>
        </p:nvPicPr>
        <p:blipFill rotWithShape="1">
          <a:blip r:embed="rId3">
            <a:alphaModFix/>
          </a:blip>
          <a:srcRect/>
          <a:stretch/>
        </p:blipFill>
        <p:spPr>
          <a:xfrm>
            <a:off x="0" y="5370512"/>
            <a:ext cx="1712913" cy="1592262"/>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a:picLocks noGrp="1"/>
          </p:cNvPicPr>
          <p:nvPr>
            <p:ph type="body" idx="1"/>
          </p:nvPr>
        </p:nvPicPr>
        <p:blipFill rotWithShape="1">
          <a:blip r:embed="rId3">
            <a:alphaModFix/>
          </a:blip>
          <a:srcRect l="-48332" r="-48332"/>
          <a:stretch/>
        </p:blipFill>
        <p:spPr>
          <a:xfrm>
            <a:off x="-3229627" y="0"/>
            <a:ext cx="12798786" cy="6858000"/>
          </a:xfrm>
          <a:prstGeom prst="rect">
            <a:avLst/>
          </a:prstGeom>
          <a:noFill/>
          <a:ln>
            <a:noFill/>
          </a:ln>
        </p:spPr>
      </p:pic>
      <p:sp>
        <p:nvSpPr>
          <p:cNvPr id="233" name="Shape 233"/>
          <p:cNvSpPr txBox="1"/>
          <p:nvPr/>
        </p:nvSpPr>
        <p:spPr>
          <a:xfrm>
            <a:off x="6474876" y="357378"/>
            <a:ext cx="2555459" cy="640175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rgbClr val="002060"/>
                </a:solidFill>
                <a:latin typeface="Calibri"/>
                <a:ea typeface="Calibri"/>
                <a:cs typeface="Calibri"/>
                <a:sym typeface="Calibri"/>
              </a:rPr>
              <a:t>Let’s examine a student’s ACCESS for ELLs results using the</a:t>
            </a:r>
          </a:p>
          <a:p>
            <a:pPr marL="0" marR="0" lvl="0" indent="0" algn="ctr" rtl="0">
              <a:spcBef>
                <a:spcPts val="0"/>
              </a:spcBef>
              <a:buSzPct val="25000"/>
              <a:buNone/>
            </a:pPr>
            <a:r>
              <a:rPr lang="en-US" sz="2400" b="1" i="1" u="none" strike="noStrike" cap="none" baseline="0">
                <a:solidFill>
                  <a:srgbClr val="002060"/>
                </a:solidFill>
                <a:latin typeface="Calibri"/>
                <a:ea typeface="Calibri"/>
                <a:cs typeface="Calibri"/>
                <a:sym typeface="Calibri"/>
              </a:rPr>
              <a:t>CAN DO Descriptors</a:t>
            </a:r>
            <a:r>
              <a:rPr lang="en-US" sz="2000" b="1" i="1" u="none" strike="noStrike" cap="none" baseline="0">
                <a:solidFill>
                  <a:srgbClr val="002060"/>
                </a:solidFill>
                <a:latin typeface="Calibri"/>
                <a:ea typeface="Calibri"/>
                <a:cs typeface="Calibri"/>
                <a:sym typeface="Calibri"/>
              </a:rPr>
              <a:t>:</a:t>
            </a:r>
          </a:p>
          <a:p>
            <a:pPr marL="0" marR="0" lvl="0" indent="0" algn="ctr" rtl="0">
              <a:spcBef>
                <a:spcPts val="0"/>
              </a:spcBef>
              <a:buNone/>
            </a:pPr>
            <a:endParaRPr sz="2000" b="1" i="1" u="none" strike="noStrike" cap="none" baseline="0">
              <a:solidFill>
                <a:srgbClr val="002060"/>
              </a:solidFill>
              <a:latin typeface="Calibri"/>
              <a:ea typeface="Calibri"/>
              <a:cs typeface="Calibri"/>
              <a:sym typeface="Calibri"/>
            </a:endParaRPr>
          </a:p>
          <a:p>
            <a:pPr marL="800100" marR="0" lvl="1" indent="-342900" algn="l" rtl="0">
              <a:spcBef>
                <a:spcPts val="0"/>
              </a:spcBef>
              <a:buClr>
                <a:srgbClr val="003366"/>
              </a:buClr>
              <a:buSzPct val="100000"/>
              <a:buFont typeface="Noto Symbol"/>
              <a:buChar char="▪"/>
            </a:pPr>
            <a:r>
              <a:rPr lang="en-US" sz="2000" b="1" i="1" u="none" strike="noStrike" cap="none" baseline="0">
                <a:solidFill>
                  <a:srgbClr val="008000"/>
                </a:solidFill>
                <a:latin typeface="Calibri"/>
                <a:ea typeface="Calibri"/>
                <a:cs typeface="Calibri"/>
                <a:sym typeface="Calibri"/>
              </a:rPr>
              <a:t>  </a:t>
            </a:r>
            <a:r>
              <a:rPr lang="en-US" sz="2000" b="0" i="0" u="none" strike="noStrike" cap="none" baseline="0">
                <a:solidFill>
                  <a:srgbClr val="008000"/>
                </a:solidFill>
                <a:latin typeface="Calibri"/>
                <a:ea typeface="Calibri"/>
                <a:cs typeface="Calibri"/>
                <a:sym typeface="Calibri"/>
              </a:rPr>
              <a:t>Listening 3.9</a:t>
            </a:r>
          </a:p>
          <a:p>
            <a:pPr marL="800100" marR="0" lvl="1" indent="-342900" algn="l" rtl="0">
              <a:spcBef>
                <a:spcPts val="0"/>
              </a:spcBef>
              <a:buClr>
                <a:srgbClr val="003366"/>
              </a:buClr>
              <a:buSzPct val="100000"/>
              <a:buFont typeface="Noto Symbol"/>
              <a:buChar char="▪"/>
            </a:pPr>
            <a:r>
              <a:rPr lang="en-US" sz="2000" b="0" i="0" u="none" strike="noStrike" cap="none" baseline="0">
                <a:solidFill>
                  <a:srgbClr val="008000"/>
                </a:solidFill>
                <a:latin typeface="Calibri"/>
                <a:ea typeface="Calibri"/>
                <a:cs typeface="Calibri"/>
                <a:sym typeface="Calibri"/>
              </a:rPr>
              <a:t>  Speaking 5.3</a:t>
            </a:r>
          </a:p>
          <a:p>
            <a:pPr marL="800100" marR="0" lvl="1" indent="-342900" algn="l" rtl="0">
              <a:spcBef>
                <a:spcPts val="0"/>
              </a:spcBef>
              <a:buClr>
                <a:srgbClr val="003366"/>
              </a:buClr>
              <a:buSzPct val="100000"/>
              <a:buFont typeface="Noto Symbol"/>
              <a:buChar char="▪"/>
            </a:pPr>
            <a:r>
              <a:rPr lang="en-US" sz="2000" b="0" i="0" u="none" strike="noStrike" cap="none" baseline="0">
                <a:solidFill>
                  <a:srgbClr val="008000"/>
                </a:solidFill>
                <a:latin typeface="Calibri"/>
                <a:ea typeface="Calibri"/>
                <a:cs typeface="Calibri"/>
                <a:sym typeface="Calibri"/>
              </a:rPr>
              <a:t>  Reading   3.6</a:t>
            </a:r>
          </a:p>
          <a:p>
            <a:pPr marL="800100" marR="0" lvl="1" indent="-342900" algn="l" rtl="0">
              <a:spcBef>
                <a:spcPts val="0"/>
              </a:spcBef>
              <a:buClr>
                <a:srgbClr val="003366"/>
              </a:buClr>
              <a:buSzPct val="100000"/>
              <a:buFont typeface="Noto Symbol"/>
              <a:buChar char="▪"/>
            </a:pPr>
            <a:r>
              <a:rPr lang="en-US" sz="2000" b="0" i="0" u="none" strike="noStrike" cap="none" baseline="0">
                <a:solidFill>
                  <a:srgbClr val="008000"/>
                </a:solidFill>
                <a:latin typeface="Calibri"/>
                <a:ea typeface="Calibri"/>
                <a:cs typeface="Calibri"/>
                <a:sym typeface="Calibri"/>
              </a:rPr>
              <a:t>  Writing    2.9</a:t>
            </a:r>
          </a:p>
          <a:p>
            <a:pPr marL="800100" marR="0" lvl="1" indent="-228600" algn="l" rtl="0">
              <a:spcBef>
                <a:spcPts val="0"/>
              </a:spcBef>
              <a:buClr>
                <a:srgbClr val="003366"/>
              </a:buClr>
              <a:buFont typeface="Noto Symbol"/>
              <a:buNone/>
            </a:pPr>
            <a:endParaRPr sz="1800" b="0" i="0" u="none" strike="noStrike" cap="none" baseline="0">
              <a:solidFill>
                <a:srgbClr val="008000"/>
              </a:solidFill>
              <a:latin typeface="Calibri"/>
              <a:ea typeface="Calibri"/>
              <a:cs typeface="Calibri"/>
              <a:sym typeface="Calibri"/>
            </a:endParaRPr>
          </a:p>
          <a:p>
            <a:pPr marL="800100" marR="0" lvl="1" indent="-228600" algn="l" rtl="0">
              <a:spcBef>
                <a:spcPts val="0"/>
              </a:spcBef>
              <a:buClr>
                <a:srgbClr val="003366"/>
              </a:buClr>
              <a:buFont typeface="Noto Symbol"/>
              <a:buNone/>
            </a:pPr>
            <a:endParaRPr sz="1800" b="0" i="0" u="none" strike="noStrike" cap="none" baseline="0">
              <a:solidFill>
                <a:srgbClr val="008000"/>
              </a:solidFill>
              <a:latin typeface="Calibri"/>
              <a:ea typeface="Calibri"/>
              <a:cs typeface="Calibri"/>
              <a:sym typeface="Calibri"/>
            </a:endParaRPr>
          </a:p>
          <a:p>
            <a:pPr marL="457200" marR="0" lvl="1" indent="0" algn="l" rtl="0">
              <a:spcBef>
                <a:spcPts val="0"/>
              </a:spcBef>
              <a:buNone/>
            </a:pPr>
            <a:endParaRPr sz="1800" b="0" i="0" u="none" strike="noStrike" cap="none" baseline="0">
              <a:solidFill>
                <a:srgbClr val="008000"/>
              </a:solidFill>
              <a:latin typeface="Calibri"/>
              <a:ea typeface="Calibri"/>
              <a:cs typeface="Calibri"/>
              <a:sym typeface="Calibri"/>
            </a:endParaRPr>
          </a:p>
          <a:p>
            <a:pPr marL="457200" marR="0" lvl="1" indent="0" algn="l" rtl="0">
              <a:spcBef>
                <a:spcPts val="0"/>
              </a:spcBef>
              <a:buNone/>
            </a:pPr>
            <a:endParaRPr sz="1800" b="0" i="0" u="none" strike="noStrike" cap="none" baseline="0">
              <a:solidFill>
                <a:srgbClr val="008000"/>
              </a:solidFill>
              <a:latin typeface="Calibri"/>
              <a:ea typeface="Calibri"/>
              <a:cs typeface="Calibri"/>
              <a:sym typeface="Calibri"/>
            </a:endParaRPr>
          </a:p>
          <a:p>
            <a:pPr marL="457200" marR="0" lvl="1" indent="0" algn="l" rtl="0">
              <a:spcBef>
                <a:spcPts val="0"/>
              </a:spcBef>
              <a:buNone/>
            </a:pPr>
            <a:endParaRPr sz="1800" b="0" i="0" u="none" strike="noStrike" cap="none" baseline="0">
              <a:solidFill>
                <a:srgbClr val="008000"/>
              </a:solidFill>
              <a:latin typeface="Calibri"/>
              <a:ea typeface="Calibri"/>
              <a:cs typeface="Calibri"/>
              <a:sym typeface="Calibri"/>
            </a:endParaRPr>
          </a:p>
          <a:p>
            <a:pPr marL="457200" marR="0" lvl="1" indent="0" algn="l" rtl="0">
              <a:spcBef>
                <a:spcPts val="0"/>
              </a:spcBef>
              <a:buNone/>
            </a:pPr>
            <a:endParaRPr sz="1800" b="0" i="0" u="none" strike="noStrike" cap="none" baseline="0">
              <a:solidFill>
                <a:srgbClr val="008000"/>
              </a:solidFill>
              <a:latin typeface="Calibri"/>
              <a:ea typeface="Calibri"/>
              <a:cs typeface="Calibri"/>
              <a:sym typeface="Calibri"/>
            </a:endParaRPr>
          </a:p>
          <a:p>
            <a:pPr marL="457200" marR="0" lvl="1" indent="0" algn="l" rtl="0">
              <a:spcBef>
                <a:spcPts val="0"/>
              </a:spcBef>
              <a:buNone/>
            </a:pPr>
            <a:endParaRPr sz="1800" b="0" i="0" u="none" strike="noStrike" cap="none" baseline="0">
              <a:solidFill>
                <a:srgbClr val="008000"/>
              </a:solidFill>
              <a:latin typeface="Calibri"/>
              <a:ea typeface="Calibri"/>
              <a:cs typeface="Calibri"/>
              <a:sym typeface="Calibri"/>
            </a:endParaRPr>
          </a:p>
          <a:p>
            <a:pPr marL="457200" marR="0" lvl="1" indent="0" algn="l" rtl="0">
              <a:spcBef>
                <a:spcPts val="0"/>
              </a:spcBef>
              <a:buSzPct val="25000"/>
              <a:buNone/>
            </a:pPr>
            <a:r>
              <a:rPr lang="en-US" sz="1000" b="0" i="0" u="sng" strike="noStrike" cap="none" baseline="0">
                <a:solidFill>
                  <a:schemeClr val="hlink"/>
                </a:solidFill>
                <a:latin typeface="Calibri"/>
                <a:ea typeface="Calibri"/>
                <a:cs typeface="Calibri"/>
                <a:sym typeface="Calibri"/>
                <a:hlinkClick r:id="rId4"/>
              </a:rPr>
              <a:t>https://www.wida.us/</a:t>
            </a:r>
          </a:p>
          <a:p>
            <a:pPr marL="457200" marR="0" lvl="1" indent="0" algn="l" rtl="0">
              <a:spcBef>
                <a:spcPts val="0"/>
              </a:spcBef>
              <a:buNone/>
            </a:pPr>
            <a:endParaRPr sz="1000" b="0" i="0" u="none" strike="noStrike" cap="none" baseline="0">
              <a:solidFill>
                <a:srgbClr val="000000"/>
              </a:solidFill>
              <a:latin typeface="Calibri"/>
              <a:ea typeface="Calibri"/>
              <a:cs typeface="Calibri"/>
              <a:sym typeface="Calibri"/>
            </a:endParaRPr>
          </a:p>
          <a:p>
            <a:pPr marL="457200" marR="0" lvl="1"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https://www.wida.us/membership/states/Hawaii/index.aspx</a:t>
            </a:r>
          </a:p>
        </p:txBody>
      </p:sp>
      <p:sp>
        <p:nvSpPr>
          <p:cNvPr id="234" name="Shape 234"/>
          <p:cNvSpPr/>
          <p:nvPr/>
        </p:nvSpPr>
        <p:spPr>
          <a:xfrm flipH="1">
            <a:off x="4828721" y="2734744"/>
            <a:ext cx="344908" cy="567591"/>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5294312" y="1319212"/>
            <a:ext cx="1477961" cy="2263774"/>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41" name="Shape 241"/>
          <p:cNvSpPr/>
          <p:nvPr/>
        </p:nvSpPr>
        <p:spPr>
          <a:xfrm>
            <a:off x="5300662" y="1301750"/>
            <a:ext cx="1471612" cy="2278063"/>
          </a:xfrm>
          <a:prstGeom prst="rect">
            <a:avLst/>
          </a:prstGeom>
          <a:noFill/>
          <a:ln>
            <a:noFill/>
          </a:ln>
        </p:spPr>
        <p:txBody>
          <a:bodyPr lIns="91425" tIns="45700" rIns="91425" bIns="45700" anchor="t" anchorCtr="0">
            <a:noAutofit/>
          </a:bodyPr>
          <a:lstStyle/>
          <a:p>
            <a:pPr marL="342900" marR="0" lvl="0" indent="-34290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42" name="Shape 242"/>
          <p:cNvSpPr/>
          <p:nvPr/>
        </p:nvSpPr>
        <p:spPr>
          <a:xfrm>
            <a:off x="3951287" y="1317625"/>
            <a:ext cx="1271587" cy="527050"/>
          </a:xfrm>
          <a:prstGeom prst="ellipse">
            <a:avLst/>
          </a:prstGeom>
          <a:noFill/>
          <a:ln>
            <a:noFill/>
          </a:ln>
        </p:spPr>
        <p:txBody>
          <a:bodyPr lIns="91425" tIns="45700" rIns="91425" bIns="45700" anchor="t" anchorCtr="0">
            <a:noAutofit/>
          </a:bodyPr>
          <a:lstStyle/>
          <a:p>
            <a:pPr marL="342900" marR="0" lvl="0" indent="-34290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43" name="Shape 243"/>
          <p:cNvSpPr/>
          <p:nvPr/>
        </p:nvSpPr>
        <p:spPr>
          <a:xfrm>
            <a:off x="3209925" y="3446462"/>
            <a:ext cx="482599" cy="2352674"/>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pic>
        <p:nvPicPr>
          <p:cNvPr id="244" name="Shape 244"/>
          <p:cNvPicPr preferRelativeResize="0"/>
          <p:nvPr/>
        </p:nvPicPr>
        <p:blipFill rotWithShape="1">
          <a:blip r:embed="rId3">
            <a:alphaModFix/>
          </a:blip>
          <a:srcRect/>
          <a:stretch/>
        </p:blipFill>
        <p:spPr>
          <a:xfrm>
            <a:off x="133350" y="133407"/>
            <a:ext cx="8890000" cy="6334125"/>
          </a:xfrm>
          <a:prstGeom prst="rect">
            <a:avLst/>
          </a:prstGeom>
          <a:noFill/>
          <a:ln>
            <a:noFill/>
          </a:ln>
        </p:spPr>
      </p:pic>
      <p:sp>
        <p:nvSpPr>
          <p:cNvPr id="245" name="Shape 245"/>
          <p:cNvSpPr/>
          <p:nvPr/>
        </p:nvSpPr>
        <p:spPr>
          <a:xfrm rot="10800000" flipH="1">
            <a:off x="4905023" y="1319212"/>
            <a:ext cx="395640" cy="2127249"/>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46" name="Shape 246"/>
          <p:cNvSpPr txBox="1"/>
          <p:nvPr/>
        </p:nvSpPr>
        <p:spPr>
          <a:xfrm>
            <a:off x="4801416" y="2152650"/>
            <a:ext cx="67845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rgbClr val="FF0000"/>
                </a:solidFill>
                <a:latin typeface="Arial"/>
                <a:ea typeface="Arial"/>
                <a:cs typeface="Arial"/>
                <a:sym typeface="Arial"/>
              </a:rPr>
              <a:t>  </a:t>
            </a:r>
          </a:p>
          <a:p>
            <a:pPr marL="0" marR="0" lvl="0" indent="0" algn="l" rtl="0">
              <a:spcBef>
                <a:spcPts val="0"/>
              </a:spcBef>
              <a:buSzPct val="25000"/>
              <a:buNone/>
            </a:pPr>
            <a:r>
              <a:rPr lang="en-US" sz="1400" b="1" i="0" u="none" strike="noStrike" cap="none" baseline="0">
                <a:solidFill>
                  <a:srgbClr val="FF0000"/>
                </a:solidFill>
                <a:latin typeface="Arial"/>
                <a:ea typeface="Arial"/>
                <a:cs typeface="Arial"/>
                <a:sym typeface="Arial"/>
              </a:rPr>
              <a:t>  3.9</a:t>
            </a:r>
          </a:p>
        </p:txBody>
      </p:sp>
      <p:sp>
        <p:nvSpPr>
          <p:cNvPr id="247" name="Shape 247"/>
          <p:cNvSpPr/>
          <p:nvPr/>
        </p:nvSpPr>
        <p:spPr>
          <a:xfrm>
            <a:off x="7341296" y="3446462"/>
            <a:ext cx="434909" cy="2352674"/>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48" name="Shape 248"/>
          <p:cNvSpPr txBox="1"/>
          <p:nvPr/>
        </p:nvSpPr>
        <p:spPr>
          <a:xfrm>
            <a:off x="7341295" y="5060473"/>
            <a:ext cx="661063" cy="523219"/>
          </a:xfrm>
          <a:prstGeom prst="rect">
            <a:avLst/>
          </a:prstGeom>
          <a:noFill/>
          <a:ln>
            <a:noFill/>
          </a:ln>
        </p:spPr>
        <p:txBody>
          <a:bodyPr lIns="91425" tIns="45700" rIns="91425" bIns="45700" anchor="t" anchorCtr="0">
            <a:noAutofit/>
          </a:bodyPr>
          <a:lstStyle/>
          <a:p>
            <a:pPr marL="0" marR="0" lvl="0" indent="0" algn="l" rtl="0">
              <a:spcBef>
                <a:spcPts val="0"/>
              </a:spcBef>
              <a:buNone/>
            </a:pPr>
            <a:endParaRPr sz="1400" b="1" i="0" u="none" strike="noStrike" cap="none" baseline="0">
              <a:solidFill>
                <a:srgbClr val="FF0000"/>
              </a:solidFill>
              <a:latin typeface="Arial"/>
              <a:ea typeface="Arial"/>
              <a:cs typeface="Arial"/>
              <a:sym typeface="Arial"/>
            </a:endParaRPr>
          </a:p>
          <a:p>
            <a:pPr marL="0" marR="0" lvl="0" indent="0" algn="l" rtl="0">
              <a:spcBef>
                <a:spcPts val="0"/>
              </a:spcBef>
              <a:buSzPct val="25000"/>
              <a:buNone/>
            </a:pPr>
            <a:r>
              <a:rPr lang="en-US" sz="1400" b="1" i="0" u="none" strike="noStrike" cap="none" baseline="0">
                <a:solidFill>
                  <a:srgbClr val="FF0000"/>
                </a:solidFill>
                <a:latin typeface="Arial"/>
                <a:ea typeface="Arial"/>
                <a:cs typeface="Arial"/>
                <a:sym typeface="Arial"/>
              </a:rPr>
              <a:t>5.3</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a:stretch/>
        </p:blipFill>
        <p:spPr>
          <a:xfrm>
            <a:off x="227012" y="0"/>
            <a:ext cx="8823324" cy="6418262"/>
          </a:xfrm>
          <a:prstGeom prst="rect">
            <a:avLst/>
          </a:prstGeom>
          <a:noFill/>
          <a:ln>
            <a:noFill/>
          </a:ln>
        </p:spPr>
      </p:pic>
      <p:sp>
        <p:nvSpPr>
          <p:cNvPr id="255" name="Shape 255"/>
          <p:cNvSpPr/>
          <p:nvPr/>
        </p:nvSpPr>
        <p:spPr>
          <a:xfrm>
            <a:off x="4662244" y="1387475"/>
            <a:ext cx="434909" cy="2619375"/>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56" name="Shape 256"/>
          <p:cNvSpPr/>
          <p:nvPr/>
        </p:nvSpPr>
        <p:spPr>
          <a:xfrm>
            <a:off x="3427096" y="4006848"/>
            <a:ext cx="365325" cy="1820493"/>
          </a:xfrm>
          <a:prstGeom prst="ellipse">
            <a:avLst/>
          </a:pr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400" b="0" i="0" u="none" strike="noStrike" cap="none" baseline="0">
              <a:solidFill>
                <a:schemeClr val="dk1"/>
              </a:solidFill>
              <a:latin typeface="Arial"/>
              <a:ea typeface="Arial"/>
              <a:cs typeface="Arial"/>
              <a:sym typeface="Arial"/>
            </a:endParaRPr>
          </a:p>
        </p:txBody>
      </p:sp>
      <p:sp>
        <p:nvSpPr>
          <p:cNvPr id="257" name="Shape 257"/>
          <p:cNvSpPr txBox="1"/>
          <p:nvPr/>
        </p:nvSpPr>
        <p:spPr>
          <a:xfrm>
            <a:off x="2853015" y="4783639"/>
            <a:ext cx="1530885" cy="738664"/>
          </a:xfrm>
          <a:prstGeom prst="rect">
            <a:avLst/>
          </a:prstGeom>
          <a:noFill/>
          <a:ln>
            <a:noFill/>
          </a:ln>
        </p:spPr>
        <p:txBody>
          <a:bodyPr lIns="91425" tIns="45700" rIns="91425" bIns="45700" anchor="t" anchorCtr="0">
            <a:noAutofit/>
          </a:bodyPr>
          <a:lstStyle/>
          <a:p>
            <a:pPr marL="0" marR="0" lvl="0" indent="0" algn="l" rtl="0">
              <a:spcBef>
                <a:spcPts val="0"/>
              </a:spcBef>
              <a:buNone/>
            </a:pPr>
            <a:endParaRPr sz="1400" b="1" i="0" u="none" strike="noStrike" cap="none" baseline="0">
              <a:solidFill>
                <a:srgbClr val="FF0000"/>
              </a:solidFill>
              <a:latin typeface="Arial"/>
              <a:ea typeface="Arial"/>
              <a:cs typeface="Arial"/>
              <a:sym typeface="Arial"/>
            </a:endParaRPr>
          </a:p>
          <a:p>
            <a:pPr marL="0" marR="0" lvl="0" indent="0" algn="l" rtl="0">
              <a:spcBef>
                <a:spcPts val="0"/>
              </a:spcBef>
              <a:buNone/>
            </a:pPr>
            <a:endParaRPr sz="1400" b="1" i="0" u="none" strike="noStrike" cap="none" baseline="0">
              <a:solidFill>
                <a:srgbClr val="FF0000"/>
              </a:solidFill>
              <a:latin typeface="Arial"/>
              <a:ea typeface="Arial"/>
              <a:cs typeface="Arial"/>
              <a:sym typeface="Arial"/>
            </a:endParaRPr>
          </a:p>
          <a:p>
            <a:pPr marL="0" marR="0" lvl="0" indent="0" algn="l" rtl="0">
              <a:spcBef>
                <a:spcPts val="0"/>
              </a:spcBef>
              <a:buSzPct val="25000"/>
              <a:buNone/>
            </a:pPr>
            <a:r>
              <a:rPr lang="en-US" sz="1400" b="1" i="0" u="none" strike="noStrike" cap="none" baseline="0">
                <a:solidFill>
                  <a:srgbClr val="FF0000"/>
                </a:solidFill>
                <a:latin typeface="Arial"/>
                <a:ea typeface="Arial"/>
                <a:cs typeface="Arial"/>
                <a:sym typeface="Arial"/>
              </a:rPr>
              <a:t>           2.9</a:t>
            </a:r>
          </a:p>
        </p:txBody>
      </p:sp>
      <p:sp>
        <p:nvSpPr>
          <p:cNvPr id="258" name="Shape 258"/>
          <p:cNvSpPr txBox="1"/>
          <p:nvPr/>
        </p:nvSpPr>
        <p:spPr>
          <a:xfrm flipH="1">
            <a:off x="4662241" y="3119815"/>
            <a:ext cx="434912"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baseline="0">
                <a:solidFill>
                  <a:srgbClr val="FF0000"/>
                </a:solidFill>
                <a:latin typeface="Arial"/>
                <a:ea typeface="Arial"/>
                <a:cs typeface="Arial"/>
                <a:sym typeface="Arial"/>
              </a:rPr>
              <a:t>3.6</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338328"/>
            <a:ext cx="7823199" cy="80754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3950" b="0" i="0" u="none" strike="noStrike" cap="none" baseline="0">
                <a:solidFill>
                  <a:srgbClr val="FFFFFF"/>
                </a:solidFill>
                <a:latin typeface="Comic Sans MS"/>
                <a:ea typeface="Comic Sans MS"/>
                <a:cs typeface="Comic Sans MS"/>
                <a:sym typeface="Comic Sans MS"/>
              </a:rPr>
              <a:t>Transition From ELL Services</a:t>
            </a:r>
          </a:p>
        </p:txBody>
      </p:sp>
      <p:sp>
        <p:nvSpPr>
          <p:cNvPr id="265" name="Shape 265"/>
          <p:cNvSpPr txBox="1">
            <a:spLocks noGrp="1"/>
          </p:cNvSpPr>
          <p:nvPr>
            <p:ph type="body" idx="1"/>
          </p:nvPr>
        </p:nvSpPr>
        <p:spPr>
          <a:xfrm>
            <a:off x="457200" y="1754716"/>
            <a:ext cx="8076365" cy="3450695"/>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ymbol"/>
              <a:buNone/>
            </a:pPr>
            <a:r>
              <a:rPr lang="en-US" sz="2400" b="0" i="0" u="none" strike="noStrike" cap="none" baseline="0">
                <a:solidFill>
                  <a:schemeClr val="dk2"/>
                </a:solidFill>
                <a:latin typeface="Comic Sans MS"/>
                <a:ea typeface="Comic Sans MS"/>
                <a:cs typeface="Comic Sans MS"/>
                <a:sym typeface="Comic Sans MS"/>
              </a:rPr>
              <a:t>ELL students will automatically exit the ELL program in eCSSS when a student reaches a </a:t>
            </a:r>
            <a:r>
              <a:rPr lang="en-US" sz="2400" b="1" i="0" u="none" strike="noStrike" cap="none" baseline="0">
                <a:solidFill>
                  <a:schemeClr val="dk2"/>
                </a:solidFill>
                <a:latin typeface="Comic Sans MS"/>
                <a:ea typeface="Comic Sans MS"/>
                <a:cs typeface="Comic Sans MS"/>
                <a:sym typeface="Comic Sans MS"/>
              </a:rPr>
              <a:t>4.8 Overall score (Reading, Writing, Speaking, Listening) with a minimum of 4.2 Literacy </a:t>
            </a:r>
            <a:r>
              <a:rPr lang="en-US" sz="2400" b="0" i="0" u="none" strike="noStrike" cap="none" baseline="0">
                <a:solidFill>
                  <a:schemeClr val="dk2"/>
                </a:solidFill>
                <a:latin typeface="Comic Sans MS"/>
                <a:ea typeface="Comic Sans MS"/>
                <a:cs typeface="Comic Sans MS"/>
                <a:sym typeface="Comic Sans MS"/>
              </a:rPr>
              <a:t>(Reading/Writing) PL Score.</a:t>
            </a:r>
          </a:p>
        </p:txBody>
      </p:sp>
      <p:pic>
        <p:nvPicPr>
          <p:cNvPr id="266" name="Shape 266"/>
          <p:cNvPicPr preferRelativeResize="0"/>
          <p:nvPr/>
        </p:nvPicPr>
        <p:blipFill rotWithShape="1">
          <a:blip r:embed="rId3">
            <a:alphaModFix/>
          </a:blip>
          <a:srcRect/>
          <a:stretch/>
        </p:blipFill>
        <p:spPr>
          <a:xfrm>
            <a:off x="457200" y="3838575"/>
            <a:ext cx="8076365" cy="2152649"/>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914400" y="533400"/>
            <a:ext cx="6870700" cy="7620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4400" b="0" i="0" u="none" strike="noStrike" cap="none" baseline="0">
                <a:solidFill>
                  <a:srgbClr val="FFFFFF"/>
                </a:solidFill>
                <a:latin typeface="Comic Sans MS"/>
                <a:ea typeface="Comic Sans MS"/>
                <a:cs typeface="Comic Sans MS"/>
                <a:sym typeface="Comic Sans MS"/>
              </a:rPr>
              <a:t>Monitoring Exited ELLs</a:t>
            </a:r>
          </a:p>
        </p:txBody>
      </p:sp>
      <p:sp>
        <p:nvSpPr>
          <p:cNvPr id="274" name="Shape 274"/>
          <p:cNvSpPr txBox="1">
            <a:spLocks noGrp="1"/>
          </p:cNvSpPr>
          <p:nvPr>
            <p:ph type="body" idx="1"/>
          </p:nvPr>
        </p:nvSpPr>
        <p:spPr>
          <a:xfrm>
            <a:off x="685799" y="1476375"/>
            <a:ext cx="8156574" cy="4314824"/>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Font typeface="Noto Symbol"/>
              <a:buNone/>
            </a:pPr>
            <a:endParaRPr sz="2400" b="0" i="0" u="none" strike="noStrike" cap="none" baseline="0">
              <a:solidFill>
                <a:schemeClr val="dk2"/>
              </a:solidFill>
              <a:latin typeface="Comic Sans MS"/>
              <a:ea typeface="Comic Sans MS"/>
              <a:cs typeface="Comic Sans MS"/>
              <a:sym typeface="Comic Sans MS"/>
            </a:endParaRPr>
          </a:p>
          <a:p>
            <a:pPr marL="274320" marR="0" lvl="0" indent="-274320" algn="l" rtl="0">
              <a:spcBef>
                <a:spcPts val="600"/>
              </a:spcBef>
              <a:buClr>
                <a:schemeClr val="accent1"/>
              </a:buClr>
              <a:buSzPct val="100000"/>
              <a:buFont typeface="Noto Symbol"/>
              <a:buChar char="∗"/>
            </a:pPr>
            <a:r>
              <a:rPr lang="en-US" sz="3000" b="0" i="0" u="none" strike="noStrike" cap="none" baseline="0">
                <a:solidFill>
                  <a:schemeClr val="dk2"/>
                </a:solidFill>
                <a:latin typeface="Comic Sans MS"/>
                <a:ea typeface="Comic Sans MS"/>
                <a:cs typeface="Comic Sans MS"/>
                <a:sym typeface="Comic Sans MS"/>
              </a:rPr>
              <a:t>Two year (two full school years) monitoring period</a:t>
            </a:r>
          </a:p>
          <a:p>
            <a:pPr marL="274320" marR="0" lvl="0" indent="-274320" algn="l" rtl="0">
              <a:spcBef>
                <a:spcPts val="600"/>
              </a:spcBef>
              <a:buClr>
                <a:schemeClr val="accent1"/>
              </a:buClr>
              <a:buSzPct val="100000"/>
              <a:buFont typeface="Noto Symbol"/>
              <a:buChar char="∗"/>
            </a:pPr>
            <a:r>
              <a:rPr lang="en-US" sz="3000" b="0" i="0" u="none" strike="noStrike" cap="none" baseline="0">
                <a:solidFill>
                  <a:schemeClr val="dk2"/>
                </a:solidFill>
                <a:latin typeface="Comic Sans MS"/>
                <a:ea typeface="Comic Sans MS"/>
                <a:cs typeface="Comic Sans MS"/>
                <a:sym typeface="Comic Sans MS"/>
              </a:rPr>
              <a:t>EWS (Early Warning System) for Monitored ELL Student  – checks to see if students are on or off track.  Students who receive grades of Fs and/or Ds will show up on EWS.  </a:t>
            </a:r>
          </a:p>
          <a:p>
            <a:pPr marL="0" marR="0" lvl="0" indent="0" algn="l" rtl="0">
              <a:spcBef>
                <a:spcPts val="480"/>
              </a:spcBef>
              <a:buClr>
                <a:schemeClr val="accent1"/>
              </a:buClr>
              <a:buFont typeface="Noto Symbol"/>
              <a:buNone/>
            </a:pPr>
            <a:endParaRPr sz="2400" b="0" i="0" u="none" strike="noStrike" cap="none" baseline="0">
              <a:solidFill>
                <a:schemeClr val="dk2"/>
              </a:solidFill>
              <a:latin typeface="Comic Sans MS"/>
              <a:ea typeface="Comic Sans MS"/>
              <a:cs typeface="Comic Sans MS"/>
              <a:sym typeface="Comic Sans MS"/>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Waianae Students Struggles</a:t>
            </a:r>
          </a:p>
        </p:txBody>
      </p:sp>
      <p:sp>
        <p:nvSpPr>
          <p:cNvPr id="282" name="Shape 282"/>
          <p:cNvSpPr txBox="1">
            <a:spLocks noGrp="1"/>
          </p:cNvSpPr>
          <p:nvPr>
            <p:ph type="body" idx="1"/>
          </p:nvPr>
        </p:nvSpPr>
        <p:spPr>
          <a:xfrm>
            <a:off x="656922" y="1591055"/>
            <a:ext cx="8029877" cy="485054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700" b="0" i="0" u="none" strike="noStrike" cap="none" baseline="0" dirty="0">
                <a:solidFill>
                  <a:schemeClr val="dk2"/>
                </a:solidFill>
                <a:latin typeface="Galdeano"/>
                <a:ea typeface="Galdeano"/>
                <a:cs typeface="Galdeano"/>
                <a:sym typeface="Galdeano"/>
              </a:rPr>
              <a:t>KT – “Class too noisy. Can’t focus.”</a:t>
            </a:r>
          </a:p>
          <a:p>
            <a:pPr marL="274320" marR="0" lvl="0" indent="-274320" algn="l" rtl="0">
              <a:spcBef>
                <a:spcPts val="0"/>
              </a:spcBef>
              <a:buClr>
                <a:schemeClr val="accent1"/>
              </a:buClr>
              <a:buSzPct val="100000"/>
              <a:buFont typeface="Noto Symbol"/>
              <a:buChar char="∗"/>
            </a:pPr>
            <a:r>
              <a:rPr lang="en-US" sz="2700" b="0" i="0" u="none" strike="noStrike" cap="none" baseline="0" dirty="0">
                <a:solidFill>
                  <a:schemeClr val="dk2"/>
                </a:solidFill>
                <a:latin typeface="Galdeano"/>
                <a:ea typeface="Galdeano"/>
                <a:cs typeface="Galdeano"/>
                <a:sym typeface="Galdeano"/>
              </a:rPr>
              <a:t>EK – “Hard time big words. Don’t understand it.”</a:t>
            </a:r>
          </a:p>
          <a:p>
            <a:pPr marL="274320" marR="0" lvl="0" indent="-274320" algn="l" rtl="0">
              <a:spcBef>
                <a:spcPts val="0"/>
              </a:spcBef>
              <a:buClr>
                <a:schemeClr val="accent1"/>
              </a:buClr>
              <a:buSzPct val="100000"/>
              <a:buFont typeface="Noto Symbol"/>
              <a:buChar char="∗"/>
            </a:pPr>
            <a:r>
              <a:rPr lang="en-US" sz="2700" b="0" i="0" u="none" strike="noStrike" cap="none" baseline="0" dirty="0">
                <a:solidFill>
                  <a:schemeClr val="dk2"/>
                </a:solidFill>
                <a:latin typeface="Galdeano"/>
                <a:ea typeface="Galdeano"/>
                <a:cs typeface="Galdeano"/>
                <a:sym typeface="Galdeano"/>
              </a:rPr>
              <a:t>EH - “I don’t do my work. Don’t understand the  </a:t>
            </a:r>
          </a:p>
          <a:p>
            <a:pPr marL="0" marR="0" lvl="0" indent="0" algn="l" rtl="0">
              <a:spcBef>
                <a:spcPts val="0"/>
              </a:spcBef>
              <a:buClr>
                <a:schemeClr val="accent1"/>
              </a:buClr>
              <a:buSzPct val="25000"/>
              <a:buFont typeface="Noto Symbol"/>
              <a:buNone/>
            </a:pPr>
            <a:r>
              <a:rPr lang="en-US" sz="2700" b="0" i="0" u="none" strike="noStrike" cap="none" baseline="0" dirty="0">
                <a:solidFill>
                  <a:schemeClr val="dk2"/>
                </a:solidFill>
                <a:latin typeface="Galdeano"/>
                <a:ea typeface="Galdeano"/>
                <a:cs typeface="Galdeano"/>
                <a:sym typeface="Galdeano"/>
              </a:rPr>
              <a:t>             instructions and what my teacher said.”</a:t>
            </a:r>
          </a:p>
          <a:p>
            <a:pPr marL="274320" marR="0" lvl="0" indent="-274320" algn="l" rtl="0">
              <a:spcBef>
                <a:spcPts val="0"/>
              </a:spcBef>
              <a:buClr>
                <a:schemeClr val="accent1"/>
              </a:buClr>
              <a:buSzPct val="100000"/>
              <a:buFont typeface="Noto Symbol"/>
              <a:buChar char="∗"/>
            </a:pPr>
            <a:r>
              <a:rPr lang="en-US" sz="2700" b="0" i="0" u="none" strike="noStrike" cap="none" baseline="0" dirty="0">
                <a:solidFill>
                  <a:schemeClr val="dk2"/>
                </a:solidFill>
                <a:latin typeface="Galdeano"/>
                <a:ea typeface="Galdeano"/>
                <a:cs typeface="Galdeano"/>
                <a:sym typeface="Galdeano"/>
              </a:rPr>
              <a:t>EJ – “Don’t know how to say the words. I read by    </a:t>
            </a:r>
          </a:p>
          <a:p>
            <a:pPr marL="0" marR="0" lvl="0" indent="0" algn="l" rtl="0">
              <a:spcBef>
                <a:spcPts val="0"/>
              </a:spcBef>
              <a:buClr>
                <a:schemeClr val="accent1"/>
              </a:buClr>
              <a:buSzPct val="25000"/>
              <a:buFont typeface="Noto Symbol"/>
              <a:buNone/>
            </a:pPr>
            <a:r>
              <a:rPr lang="en-US" sz="2700" b="0" i="0" u="none" strike="noStrike" cap="none" baseline="0" dirty="0">
                <a:solidFill>
                  <a:schemeClr val="dk2"/>
                </a:solidFill>
                <a:latin typeface="Galdeano"/>
                <a:ea typeface="Galdeano"/>
                <a:cs typeface="Galdeano"/>
                <a:sym typeface="Galdeano"/>
              </a:rPr>
              <a:t>             myself.”</a:t>
            </a:r>
          </a:p>
          <a:p>
            <a:pPr marL="274320" marR="0" lvl="0" indent="-274320" algn="l" rtl="0">
              <a:spcBef>
                <a:spcPts val="0"/>
              </a:spcBef>
              <a:buClr>
                <a:schemeClr val="accent1"/>
              </a:buClr>
              <a:buSzPct val="100000"/>
              <a:buFont typeface="Noto Symbol"/>
              <a:buChar char="∗"/>
            </a:pPr>
            <a:r>
              <a:rPr lang="en-US" sz="2700" b="0" i="0" u="none" strike="noStrike" cap="none" baseline="0" dirty="0">
                <a:solidFill>
                  <a:schemeClr val="dk2"/>
                </a:solidFill>
                <a:latin typeface="Galdeano"/>
                <a:ea typeface="Galdeano"/>
                <a:cs typeface="Galdeano"/>
                <a:sym typeface="Galdeano"/>
              </a:rPr>
              <a:t>FT – “Teacher talks too fast. Don’t understand the     </a:t>
            </a:r>
          </a:p>
          <a:p>
            <a:pPr marL="0" marR="0" lvl="0" indent="0" algn="l" rtl="0">
              <a:spcBef>
                <a:spcPts val="0"/>
              </a:spcBef>
              <a:buClr>
                <a:schemeClr val="accent1"/>
              </a:buClr>
              <a:buSzPct val="25000"/>
              <a:buFont typeface="Noto Symbol"/>
              <a:buNone/>
            </a:pPr>
            <a:r>
              <a:rPr lang="en-US" sz="2700" b="0" i="0" u="none" strike="noStrike" cap="none" baseline="0" dirty="0">
                <a:solidFill>
                  <a:schemeClr val="dk2"/>
                </a:solidFill>
                <a:latin typeface="Galdeano"/>
                <a:ea typeface="Galdeano"/>
                <a:cs typeface="Galdeano"/>
                <a:sym typeface="Galdeano"/>
              </a:rPr>
              <a:t>             words.”</a:t>
            </a:r>
          </a:p>
          <a:p>
            <a:pPr marL="0" marR="0" lvl="0" indent="0" algn="ctr" rtl="0">
              <a:spcBef>
                <a:spcPts val="0"/>
              </a:spcBef>
              <a:buClr>
                <a:schemeClr val="accent1"/>
              </a:buClr>
              <a:buFont typeface="Noto Symbol"/>
              <a:buNone/>
            </a:pPr>
            <a:endParaRPr sz="2400" b="0" i="0" u="none" strike="noStrike" cap="none" baseline="0" dirty="0">
              <a:solidFill>
                <a:schemeClr val="dk2"/>
              </a:solidFill>
              <a:latin typeface="Galdeano"/>
              <a:ea typeface="Galdeano"/>
              <a:cs typeface="Galdeano"/>
              <a:sym typeface="Galdeano"/>
            </a:endParaRPr>
          </a:p>
          <a:p>
            <a:pPr marL="0" marR="0" lvl="0" indent="0" algn="ctr" rtl="0">
              <a:spcBef>
                <a:spcPts val="0"/>
              </a:spcBef>
              <a:buClr>
                <a:schemeClr val="accent1"/>
              </a:buClr>
              <a:buSzPct val="25000"/>
              <a:buFont typeface="Noto Symbol"/>
              <a:buNone/>
            </a:pPr>
            <a:r>
              <a:rPr lang="en-US" sz="1600" b="0" i="0" u="none" strike="noStrike" cap="none" baseline="0" dirty="0" smtClean="0">
                <a:solidFill>
                  <a:schemeClr val="accent3"/>
                </a:solidFill>
                <a:latin typeface="Galdeano"/>
                <a:ea typeface="Galdeano"/>
                <a:cs typeface="Galdeano"/>
                <a:sym typeface="Galdeano"/>
              </a:rPr>
              <a:t>A list</a:t>
            </a:r>
            <a:r>
              <a:rPr lang="en-US" sz="1600" b="0" i="0" u="none" strike="noStrike" cap="none" dirty="0" smtClean="0">
                <a:solidFill>
                  <a:schemeClr val="accent3"/>
                </a:solidFill>
                <a:latin typeface="Galdeano"/>
                <a:ea typeface="Galdeano"/>
                <a:cs typeface="Galdeano"/>
                <a:sym typeface="Galdeano"/>
              </a:rPr>
              <a:t> of ELLs will be sent to counselors for class placement based on the ACCESS test results. A list of all ELLs will be emailed to teachers at the beginning of the school year so they know who the ELLs are in their classes.</a:t>
            </a:r>
            <a:endParaRPr lang="en-US" sz="1600" b="0" i="0" u="none" strike="noStrike" cap="none" baseline="0" dirty="0">
              <a:solidFill>
                <a:schemeClr val="accent3"/>
              </a:solidFill>
              <a:latin typeface="Galdeano"/>
              <a:ea typeface="Galdeano"/>
              <a:cs typeface="Galdeano"/>
              <a:sym typeface="Galdeano"/>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Arial"/>
              <a:buNone/>
            </a:pPr>
            <a:r>
              <a:rPr lang="en-US" sz="4400" b="0" i="0" u="none" strike="noStrike" cap="none" baseline="0">
                <a:solidFill>
                  <a:srgbClr val="FFFFFF"/>
                </a:solidFill>
                <a:latin typeface="Arial"/>
                <a:ea typeface="Arial"/>
                <a:cs typeface="Arial"/>
                <a:sym typeface="Arial"/>
              </a:rPr>
              <a:t>Equal vs. Equality</a:t>
            </a:r>
          </a:p>
        </p:txBody>
      </p:sp>
      <p:pic>
        <p:nvPicPr>
          <p:cNvPr id="289" name="Shape 289"/>
          <p:cNvPicPr preferRelativeResize="0">
            <a:picLocks noGrp="1"/>
          </p:cNvPicPr>
          <p:nvPr>
            <p:ph type="body" idx="1"/>
          </p:nvPr>
        </p:nvPicPr>
        <p:blipFill rotWithShape="1">
          <a:blip r:embed="rId3">
            <a:alphaModFix/>
          </a:blip>
          <a:srcRect t="10284" b="10283"/>
          <a:stretch/>
        </p:blipFill>
        <p:spPr>
          <a:xfrm>
            <a:off x="549275" y="1600200"/>
            <a:ext cx="8042274" cy="4208462"/>
          </a:xfrm>
          <a:prstGeom prst="rect">
            <a:avLst/>
          </a:prstGeom>
          <a:noFill/>
          <a:ln>
            <a:noFill/>
          </a:ln>
        </p:spPr>
      </p:pic>
      <p:sp>
        <p:nvSpPr>
          <p:cNvPr id="290" name="Shape 290"/>
          <p:cNvSpPr/>
          <p:nvPr/>
        </p:nvSpPr>
        <p:spPr>
          <a:xfrm>
            <a:off x="962025" y="5808662"/>
            <a:ext cx="7286624" cy="27781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sng" strike="noStrike" cap="none" baseline="0">
                <a:solidFill>
                  <a:schemeClr val="hlink"/>
                </a:solidFill>
                <a:latin typeface="Galdeano"/>
                <a:ea typeface="Galdeano"/>
                <a:cs typeface="Galdeano"/>
                <a:sym typeface="Galdeano"/>
                <a:hlinkClick r:id="rId4"/>
              </a:rPr>
              <a:t>http://themetapicture.com/equality-vs-justice/</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872066" y="1711916"/>
            <a:ext cx="7408332" cy="4682556"/>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3600" b="0" i="0" u="none" strike="noStrike" cap="none" baseline="0">
                <a:solidFill>
                  <a:schemeClr val="dk2"/>
                </a:solidFill>
                <a:latin typeface="Galdeano"/>
                <a:ea typeface="Galdeano"/>
                <a:cs typeface="Galdeano"/>
                <a:sym typeface="Galdeano"/>
              </a:rPr>
              <a:t>Fryer models </a:t>
            </a:r>
          </a:p>
          <a:p>
            <a:pPr marL="274320" marR="0" lvl="0" indent="-274320" algn="l" rtl="0">
              <a:spcBef>
                <a:spcPts val="720"/>
              </a:spcBef>
              <a:buClr>
                <a:schemeClr val="accent1"/>
              </a:buClr>
              <a:buSzPct val="100000"/>
              <a:buFont typeface="Noto Symbol"/>
              <a:buChar char="∗"/>
            </a:pPr>
            <a:r>
              <a:rPr lang="en-US" sz="3600" b="0" i="0" u="none" strike="noStrike" cap="none" baseline="0">
                <a:solidFill>
                  <a:schemeClr val="dk2"/>
                </a:solidFill>
                <a:latin typeface="Galdeano"/>
                <a:ea typeface="Galdeano"/>
                <a:cs typeface="Galdeano"/>
                <a:sym typeface="Galdeano"/>
              </a:rPr>
              <a:t>Add native language translation and definition. </a:t>
            </a:r>
          </a:p>
          <a:p>
            <a:pPr marL="274320" marR="0" lvl="0" indent="-274320" algn="l" rtl="0">
              <a:spcBef>
                <a:spcPts val="720"/>
              </a:spcBef>
              <a:buClr>
                <a:schemeClr val="accent1"/>
              </a:buClr>
              <a:buSzPct val="100000"/>
              <a:buFont typeface="Noto Symbol"/>
              <a:buChar char="∗"/>
            </a:pPr>
            <a:r>
              <a:rPr lang="en-US" sz="3600" b="0" i="0" u="none" strike="noStrike" cap="none" baseline="0">
                <a:solidFill>
                  <a:schemeClr val="dk2"/>
                </a:solidFill>
                <a:latin typeface="Galdeano"/>
                <a:ea typeface="Galdeano"/>
                <a:cs typeface="Galdeano"/>
                <a:sym typeface="Galdeano"/>
              </a:rPr>
              <a:t> Use pictures, examples, non-examples. </a:t>
            </a:r>
          </a:p>
          <a:p>
            <a:pPr marL="274320" marR="0" lvl="0" indent="-274320" algn="l" rtl="0">
              <a:spcBef>
                <a:spcPts val="720"/>
              </a:spcBef>
              <a:buClr>
                <a:schemeClr val="accent1"/>
              </a:buClr>
              <a:buSzPct val="100000"/>
              <a:buFont typeface="Noto Symbol"/>
              <a:buChar char="∗"/>
            </a:pPr>
            <a:r>
              <a:rPr lang="en-US" sz="3600" b="0" i="0" u="none" strike="noStrike" cap="none" baseline="0">
                <a:solidFill>
                  <a:schemeClr val="dk2"/>
                </a:solidFill>
                <a:latin typeface="Galdeano"/>
                <a:ea typeface="Galdeano"/>
                <a:cs typeface="Galdeano"/>
                <a:sym typeface="Galdeano"/>
              </a:rPr>
              <a:t>  With new vocabulary, provide simple/kid-friendly synonyms.  </a:t>
            </a:r>
          </a:p>
          <a:p>
            <a:pPr marL="274320" marR="0" lvl="0" indent="-121920" algn="l" rtl="0">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308" name="Shape 308"/>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Vocabulary Strategies</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211643" y="1693451"/>
            <a:ext cx="8475156" cy="4719631"/>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Noto Symbol"/>
              <a:buNone/>
            </a:pPr>
            <a:r>
              <a:rPr lang="en-US" sz="3600" b="0" i="0" u="none" strike="noStrike" cap="none" baseline="0">
                <a:solidFill>
                  <a:schemeClr val="dk2"/>
                </a:solidFill>
                <a:latin typeface="Galdeano"/>
                <a:ea typeface="Galdeano"/>
                <a:cs typeface="Galdeano"/>
                <a:sym typeface="Galdeano"/>
              </a:rPr>
              <a:t>      Active Involvement Techniques for    </a:t>
            </a:r>
          </a:p>
          <a:p>
            <a:pPr marL="0" marR="0" lvl="0" indent="0" algn="l" rtl="0">
              <a:spcBef>
                <a:spcPts val="720"/>
              </a:spcBef>
              <a:buClr>
                <a:schemeClr val="accent1"/>
              </a:buClr>
              <a:buSzPct val="25000"/>
              <a:buFont typeface="Noto Symbol"/>
              <a:buNone/>
            </a:pPr>
            <a:r>
              <a:rPr lang="en-US" sz="3600" b="0" i="0" u="none" strike="noStrike" cap="none" baseline="0">
                <a:solidFill>
                  <a:schemeClr val="dk2"/>
                </a:solidFill>
                <a:latin typeface="Galdeano"/>
                <a:ea typeface="Galdeano"/>
                <a:cs typeface="Galdeano"/>
                <a:sym typeface="Galdeano"/>
              </a:rPr>
              <a:t>      Vocabulary Development</a:t>
            </a:r>
          </a:p>
          <a:p>
            <a:pPr marL="0" marR="0" lvl="0" indent="0" algn="l" rtl="0">
              <a:spcBef>
                <a:spcPts val="720"/>
              </a:spcBef>
              <a:buClr>
                <a:schemeClr val="accent1"/>
              </a:buClr>
              <a:buSzPct val="25000"/>
              <a:buFont typeface="Noto Symbol"/>
              <a:buNone/>
            </a:pPr>
            <a:r>
              <a:rPr lang="en-US" sz="3600" b="0" i="0" u="none" strike="noStrike" cap="none" baseline="0">
                <a:solidFill>
                  <a:schemeClr val="dk2"/>
                </a:solidFill>
                <a:latin typeface="Galdeano"/>
                <a:ea typeface="Galdeano"/>
                <a:cs typeface="Galdeano"/>
                <a:sym typeface="Galdeano"/>
              </a:rPr>
              <a:t>          Mind Games (James Madden) </a:t>
            </a:r>
          </a:p>
          <a:p>
            <a:pPr marL="1463040" marR="0" lvl="4" indent="-231139" algn="l" rtl="0">
              <a:spcBef>
                <a:spcPts val="720"/>
              </a:spcBef>
              <a:buClr>
                <a:schemeClr val="accent1"/>
              </a:buClr>
              <a:buSzPct val="100000"/>
              <a:buFont typeface="Arial"/>
              <a:buChar char="•"/>
            </a:pPr>
            <a:r>
              <a:rPr lang="en-US" sz="3600" b="0" i="0" u="none" strike="noStrike" cap="none" baseline="0">
                <a:solidFill>
                  <a:schemeClr val="dk2"/>
                </a:solidFill>
                <a:latin typeface="Galdeano"/>
                <a:ea typeface="Galdeano"/>
                <a:cs typeface="Galdeano"/>
                <a:sym typeface="Galdeano"/>
              </a:rPr>
              <a:t> Input</a:t>
            </a:r>
          </a:p>
          <a:p>
            <a:pPr marL="1463040" marR="0" lvl="4" indent="-231139" algn="l" rtl="0">
              <a:spcBef>
                <a:spcPts val="720"/>
              </a:spcBef>
              <a:buClr>
                <a:schemeClr val="accent1"/>
              </a:buClr>
              <a:buSzPct val="100000"/>
              <a:buFont typeface="Arial"/>
              <a:buChar char="•"/>
            </a:pPr>
            <a:r>
              <a:rPr lang="en-US" sz="3600" b="0" i="0" u="none" strike="noStrike" cap="none" baseline="0">
                <a:solidFill>
                  <a:schemeClr val="dk2"/>
                </a:solidFill>
                <a:latin typeface="Galdeano"/>
                <a:ea typeface="Galdeano"/>
                <a:cs typeface="Galdeano"/>
                <a:sym typeface="Galdeano"/>
              </a:rPr>
              <a:t> Recognition</a:t>
            </a:r>
          </a:p>
          <a:p>
            <a:pPr marL="1463040" marR="0" lvl="4" indent="-231139" algn="l" rtl="0">
              <a:spcBef>
                <a:spcPts val="720"/>
              </a:spcBef>
              <a:buClr>
                <a:schemeClr val="accent1"/>
              </a:buClr>
              <a:buSzPct val="100000"/>
              <a:buFont typeface="Arial"/>
              <a:buChar char="•"/>
            </a:pPr>
            <a:r>
              <a:rPr lang="en-US" sz="3600" b="0" i="0" u="none" strike="noStrike" cap="none" baseline="0">
                <a:solidFill>
                  <a:schemeClr val="dk2"/>
                </a:solidFill>
                <a:latin typeface="Galdeano"/>
                <a:ea typeface="Galdeano"/>
                <a:cs typeface="Galdeano"/>
                <a:sym typeface="Galdeano"/>
              </a:rPr>
              <a:t> Discrimination</a:t>
            </a:r>
          </a:p>
          <a:p>
            <a:pPr marL="1463040" marR="0" lvl="4" indent="-231139" algn="l" rtl="0">
              <a:spcBef>
                <a:spcPts val="720"/>
              </a:spcBef>
              <a:buClr>
                <a:schemeClr val="accent1"/>
              </a:buClr>
              <a:buSzPct val="100000"/>
              <a:buFont typeface="Arial"/>
              <a:buChar char="•"/>
            </a:pPr>
            <a:r>
              <a:rPr lang="en-US" sz="3600" b="0" i="0" u="none" strike="noStrike" cap="none" baseline="0">
                <a:solidFill>
                  <a:schemeClr val="dk2"/>
                </a:solidFill>
                <a:latin typeface="Galdeano"/>
                <a:ea typeface="Galdeano"/>
                <a:cs typeface="Galdeano"/>
                <a:sym typeface="Galdeano"/>
              </a:rPr>
              <a:t> Production		</a:t>
            </a:r>
            <a:r>
              <a:rPr lang="en-US" sz="1400" b="0" i="0" u="none" strike="noStrike" cap="none" baseline="0">
                <a:solidFill>
                  <a:schemeClr val="dk2"/>
                </a:solidFill>
                <a:latin typeface="Galdeano"/>
                <a:ea typeface="Galdeano"/>
                <a:cs typeface="Galdeano"/>
                <a:sym typeface="Galdeano"/>
              </a:rPr>
              <a:t>http://tereomaori.tki.org.nz/</a:t>
            </a:r>
          </a:p>
          <a:p>
            <a:pPr marL="1463040" marR="0" lvl="4" indent="-2539" algn="l" rtl="0">
              <a:spcBef>
                <a:spcPts val="720"/>
              </a:spcBef>
              <a:buClr>
                <a:schemeClr val="accent1"/>
              </a:buClr>
              <a:buFont typeface="Arial"/>
              <a:buNone/>
            </a:pPr>
            <a:endParaRPr sz="3600" b="0" i="0" u="none" strike="noStrike" cap="none" baseline="0">
              <a:solidFill>
                <a:schemeClr val="dk2"/>
              </a:solidFill>
              <a:latin typeface="Galdeano"/>
              <a:ea typeface="Galdeano"/>
              <a:cs typeface="Galdeano"/>
              <a:sym typeface="Galdeano"/>
            </a:endParaRPr>
          </a:p>
          <a:p>
            <a:pPr marL="274320" marR="0" lvl="0" indent="-121920" algn="l" rtl="0">
              <a:spcBef>
                <a:spcPts val="480"/>
              </a:spcBef>
              <a:buClr>
                <a:schemeClr val="accent1"/>
              </a:buClr>
              <a:buFont typeface="Noto Symbol"/>
              <a:buNone/>
            </a:pPr>
            <a:endParaRPr sz="2400" b="0" i="0" u="none" strike="noStrike" cap="none" baseline="0">
              <a:solidFill>
                <a:schemeClr val="dk2"/>
              </a:solidFill>
              <a:latin typeface="Galdeano"/>
              <a:ea typeface="Galdeano"/>
              <a:cs typeface="Galdeano"/>
              <a:sym typeface="Galdeano"/>
            </a:endParaRPr>
          </a:p>
        </p:txBody>
      </p:sp>
      <p:sp>
        <p:nvSpPr>
          <p:cNvPr id="315" name="Shape 315"/>
          <p:cNvSpPr txBox="1">
            <a:spLocks noGrp="1"/>
          </p:cNvSpPr>
          <p:nvPr>
            <p:ph type="title"/>
          </p:nvPr>
        </p:nvSpPr>
        <p:spPr>
          <a:xfrm>
            <a:off x="457200" y="530766"/>
            <a:ext cx="8229600" cy="854786"/>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Vocabulary Strategies</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872066" y="1920875"/>
            <a:ext cx="7684558" cy="4508500"/>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1"/>
              </a:buClr>
              <a:buSzPct val="100000"/>
              <a:buFont typeface="Noto Symbol"/>
              <a:buChar char="∗"/>
            </a:pPr>
            <a:r>
              <a:rPr lang="en-US" sz="3000" b="0" i="0" u="none" strike="noStrike" cap="none" baseline="0">
                <a:solidFill>
                  <a:schemeClr val="dk2"/>
                </a:solidFill>
                <a:latin typeface="Galdeano"/>
                <a:ea typeface="Galdeano"/>
                <a:cs typeface="Galdeano"/>
                <a:sym typeface="Galdeano"/>
              </a:rPr>
              <a:t>Provide an understanding of the English Language Learner Program Identification and Referral Process</a:t>
            </a:r>
          </a:p>
          <a:p>
            <a:pPr marL="274320" marR="0" lvl="0" indent="-85407" algn="l" rtl="0">
              <a:lnSpc>
                <a:spcPct val="80000"/>
              </a:lnSpc>
              <a:spcBef>
                <a:spcPts val="595"/>
              </a:spcBef>
              <a:buClr>
                <a:schemeClr val="accent1"/>
              </a:buClr>
              <a:buFont typeface="Noto Symbol"/>
              <a:buNone/>
            </a:pPr>
            <a:endParaRPr sz="3000" b="0" i="0" u="none" strike="noStrike" cap="none" baseline="0">
              <a:solidFill>
                <a:schemeClr val="dk2"/>
              </a:solidFill>
              <a:latin typeface="Galdeano"/>
              <a:ea typeface="Galdeano"/>
              <a:cs typeface="Galdeano"/>
              <a:sym typeface="Galdeano"/>
            </a:endParaRPr>
          </a:p>
          <a:p>
            <a:pPr marL="274320" marR="0" lvl="0" indent="-274320" algn="l" rtl="0">
              <a:lnSpc>
                <a:spcPct val="80000"/>
              </a:lnSpc>
              <a:spcBef>
                <a:spcPts val="600"/>
              </a:spcBef>
              <a:buClr>
                <a:schemeClr val="accent1"/>
              </a:buClr>
              <a:buSzPct val="100000"/>
              <a:buFont typeface="Noto Symbol"/>
              <a:buChar char="∗"/>
            </a:pPr>
            <a:r>
              <a:rPr lang="en-US" sz="3000" b="0" i="0" u="none" strike="noStrike" cap="none" baseline="0">
                <a:solidFill>
                  <a:schemeClr val="dk2"/>
                </a:solidFill>
                <a:latin typeface="Galdeano"/>
                <a:ea typeface="Galdeano"/>
                <a:cs typeface="Galdeano"/>
                <a:sym typeface="Galdeano"/>
              </a:rPr>
              <a:t>Introduce WIDA ACCESS and WIDA English Language Proficiency Standards and English Language Proficiency (ELP) levels</a:t>
            </a:r>
          </a:p>
          <a:p>
            <a:pPr marL="274320" marR="0" lvl="0" indent="-85407" algn="l" rtl="0">
              <a:lnSpc>
                <a:spcPct val="80000"/>
              </a:lnSpc>
              <a:spcBef>
                <a:spcPts val="595"/>
              </a:spcBef>
              <a:buClr>
                <a:schemeClr val="accent1"/>
              </a:buClr>
              <a:buFont typeface="Noto Symbol"/>
              <a:buNone/>
            </a:pPr>
            <a:endParaRPr sz="3000" b="0" i="0" u="none" strike="noStrike" cap="none" baseline="0">
              <a:solidFill>
                <a:schemeClr val="dk2"/>
              </a:solidFill>
              <a:latin typeface="Galdeano"/>
              <a:ea typeface="Galdeano"/>
              <a:cs typeface="Galdeano"/>
              <a:sym typeface="Galdeano"/>
            </a:endParaRPr>
          </a:p>
          <a:p>
            <a:pPr marL="274320" marR="0" lvl="0" indent="-274320" algn="l" rtl="0">
              <a:lnSpc>
                <a:spcPct val="80000"/>
              </a:lnSpc>
              <a:spcBef>
                <a:spcPts val="600"/>
              </a:spcBef>
              <a:buClr>
                <a:schemeClr val="accent1"/>
              </a:buClr>
              <a:buSzPct val="100000"/>
              <a:buFont typeface="Noto Symbol"/>
              <a:buChar char="∗"/>
            </a:pPr>
            <a:r>
              <a:rPr lang="en-US" sz="3000" b="0" i="0" u="none" strike="noStrike" cap="none" baseline="0">
                <a:solidFill>
                  <a:schemeClr val="dk2"/>
                </a:solidFill>
                <a:latin typeface="Galdeano"/>
                <a:ea typeface="Galdeano"/>
                <a:cs typeface="Galdeano"/>
                <a:sym typeface="Galdeano"/>
              </a:rPr>
              <a:t>To learn some essential strategies for differentiating classroom instruction for ELLs.  </a:t>
            </a:r>
          </a:p>
          <a:p>
            <a:pPr marL="0" marR="0" lvl="0" indent="0" algn="l" rtl="0">
              <a:lnSpc>
                <a:spcPct val="80000"/>
              </a:lnSpc>
              <a:spcBef>
                <a:spcPts val="408"/>
              </a:spcBef>
              <a:buClr>
                <a:schemeClr val="accent1"/>
              </a:buClr>
              <a:buFont typeface="Noto Symbol"/>
              <a:buNone/>
            </a:pPr>
            <a:endParaRPr sz="2050" b="0" i="0" u="none" strike="noStrike" cap="none" baseline="0">
              <a:solidFill>
                <a:schemeClr val="dk2"/>
              </a:solidFill>
              <a:latin typeface="Galdeano"/>
              <a:ea typeface="Galdeano"/>
              <a:cs typeface="Galdeano"/>
              <a:sym typeface="Galdeano"/>
            </a:endParaRPr>
          </a:p>
        </p:txBody>
      </p:sp>
      <p:sp>
        <p:nvSpPr>
          <p:cNvPr id="145" name="Shape 145"/>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Objectives</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Shape 320"/>
          <p:cNvPicPr preferRelativeResize="0"/>
          <p:nvPr/>
        </p:nvPicPr>
        <p:blipFill rotWithShape="1">
          <a:blip r:embed="rId3">
            <a:alphaModFix/>
          </a:blip>
          <a:srcRect/>
          <a:stretch/>
        </p:blipFill>
        <p:spPr>
          <a:xfrm>
            <a:off x="0" y="143779"/>
            <a:ext cx="9017000" cy="6262666"/>
          </a:xfrm>
          <a:prstGeom prst="rect">
            <a:avLst/>
          </a:prstGeom>
          <a:noFill/>
          <a:ln>
            <a:noFill/>
          </a:ln>
        </p:spPr>
      </p:pic>
      <p:sp>
        <p:nvSpPr>
          <p:cNvPr id="321" name="Shape 321"/>
          <p:cNvSpPr/>
          <p:nvPr/>
        </p:nvSpPr>
        <p:spPr>
          <a:xfrm>
            <a:off x="3383212" y="3275111"/>
            <a:ext cx="3608680" cy="3539430"/>
          </a:xfrm>
          <a:prstGeom prst="rect">
            <a:avLst/>
          </a:prstGeom>
          <a:noFill/>
          <a:ln>
            <a:noFill/>
          </a:ln>
        </p:spPr>
        <p:txBody>
          <a:bodyPr lIns="91425" tIns="45700" rIns="91425" bIns="45700" anchor="t" anchorCtr="0">
            <a:noAutofit/>
          </a:bodyPr>
          <a:lstStyle/>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None/>
            </a:pPr>
            <a:endParaRPr sz="1400" b="0" i="0" u="none" strike="noStrike" cap="none" baseline="0">
              <a:solidFill>
                <a:schemeClr val="dk1"/>
              </a:solidFill>
              <a:latin typeface="Galdeano"/>
              <a:ea typeface="Galdeano"/>
              <a:cs typeface="Galdeano"/>
              <a:sym typeface="Galdeano"/>
            </a:endParaRPr>
          </a:p>
          <a:p>
            <a:pPr marL="1828800" marR="0" lvl="4" indent="0" algn="l" rtl="0">
              <a:spcBef>
                <a:spcPts val="0"/>
              </a:spcBef>
              <a:buSzPct val="25000"/>
              <a:buNone/>
            </a:pPr>
            <a:r>
              <a:rPr lang="en-US" sz="1400" b="0" i="0" u="none" strike="noStrike" cap="none" baseline="0">
                <a:solidFill>
                  <a:schemeClr val="dk1"/>
                </a:solidFill>
                <a:latin typeface="Galdeano"/>
                <a:ea typeface="Galdeano"/>
                <a:cs typeface="Galdeano"/>
                <a:sym typeface="Galdeano"/>
              </a:rPr>
              <a:t>                                 http://tereomaori.tki.org.nz/</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254000" y="1104641"/>
            <a:ext cx="8432800" cy="1098679"/>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1"/>
              </a:buClr>
              <a:buSzPct val="100000"/>
              <a:buFont typeface="Noto Symbol"/>
              <a:buChar char="∗"/>
            </a:pPr>
            <a:r>
              <a:rPr lang="en-US" sz="2200" b="1" i="0" u="none" strike="noStrike" cap="none" baseline="0">
                <a:solidFill>
                  <a:schemeClr val="dk2"/>
                </a:solidFill>
                <a:latin typeface="Galdeano"/>
                <a:ea typeface="Galdeano"/>
                <a:cs typeface="Galdeano"/>
                <a:sym typeface="Galdeano"/>
              </a:rPr>
              <a:t>Word Wall </a:t>
            </a:r>
            <a:r>
              <a:rPr lang="en-US" sz="2200" b="0" i="0" u="none" strike="noStrike" cap="none" baseline="0">
                <a:solidFill>
                  <a:schemeClr val="dk2"/>
                </a:solidFill>
                <a:latin typeface="Galdeano"/>
                <a:ea typeface="Galdeano"/>
                <a:cs typeface="Galdeano"/>
                <a:sym typeface="Galdeano"/>
              </a:rPr>
              <a:t>– students build it and use it with purpose </a:t>
            </a:r>
          </a:p>
          <a:p>
            <a:pPr marL="0" marR="0" lvl="0" indent="0" algn="l" rtl="0">
              <a:lnSpc>
                <a:spcPct val="80000"/>
              </a:lnSpc>
              <a:spcBef>
                <a:spcPts val="440"/>
              </a:spcBef>
              <a:buClr>
                <a:schemeClr val="accent1"/>
              </a:buClr>
              <a:buSzPct val="25000"/>
              <a:buFont typeface="Noto Symbol"/>
              <a:buNone/>
            </a:pPr>
            <a:r>
              <a:rPr lang="en-US" sz="2200" b="0" i="0" u="none" strike="noStrike" cap="none" baseline="0">
                <a:solidFill>
                  <a:schemeClr val="dk2"/>
                </a:solidFill>
                <a:latin typeface="Galdeano"/>
                <a:ea typeface="Galdeano"/>
                <a:cs typeface="Galdeano"/>
                <a:sym typeface="Galdeano"/>
              </a:rPr>
              <a:t>   *use it in speaking every day to build their vocabulary bank     </a:t>
            </a:r>
          </a:p>
          <a:p>
            <a:pPr marL="0" marR="0" lvl="0" indent="0" algn="l" rtl="0">
              <a:lnSpc>
                <a:spcPct val="80000"/>
              </a:lnSpc>
              <a:spcBef>
                <a:spcPts val="440"/>
              </a:spcBef>
              <a:buClr>
                <a:schemeClr val="accent1"/>
              </a:buClr>
              <a:buSzPct val="25000"/>
              <a:buFont typeface="Noto Symbol"/>
              <a:buNone/>
            </a:pPr>
            <a:r>
              <a:rPr lang="en-US" sz="2200" b="0" i="0" u="none" strike="noStrike" cap="none" baseline="0">
                <a:solidFill>
                  <a:schemeClr val="dk2"/>
                </a:solidFill>
                <a:latin typeface="Galdeano"/>
                <a:ea typeface="Galdeano"/>
                <a:cs typeface="Galdeano"/>
                <a:sym typeface="Galdeano"/>
              </a:rPr>
              <a:t>      </a:t>
            </a:r>
          </a:p>
        </p:txBody>
      </p:sp>
      <p:pic>
        <p:nvPicPr>
          <p:cNvPr id="434" name="Shape 434"/>
          <p:cNvPicPr preferRelativeResize="0"/>
          <p:nvPr/>
        </p:nvPicPr>
        <p:blipFill rotWithShape="1">
          <a:blip r:embed="rId3">
            <a:alphaModFix/>
          </a:blip>
          <a:srcRect/>
          <a:stretch/>
        </p:blipFill>
        <p:spPr>
          <a:xfrm>
            <a:off x="1545180" y="2012463"/>
            <a:ext cx="5882761" cy="4393913"/>
          </a:xfrm>
          <a:prstGeom prst="rect">
            <a:avLst/>
          </a:prstGeom>
          <a:noFill/>
          <a:ln>
            <a:noFill/>
          </a:ln>
        </p:spPr>
      </p:pic>
      <p:sp>
        <p:nvSpPr>
          <p:cNvPr id="435" name="Shape 435"/>
          <p:cNvSpPr txBox="1">
            <a:spLocks noGrp="1"/>
          </p:cNvSpPr>
          <p:nvPr>
            <p:ph type="title"/>
          </p:nvPr>
        </p:nvSpPr>
        <p:spPr>
          <a:xfrm>
            <a:off x="457200" y="197208"/>
            <a:ext cx="8229600" cy="696545"/>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3950" b="0" i="0" u="none" strike="noStrike" cap="none" baseline="0">
                <a:solidFill>
                  <a:srgbClr val="FFFFFF"/>
                </a:solidFill>
                <a:latin typeface="Galdeano"/>
                <a:ea typeface="Galdeano"/>
                <a:cs typeface="Galdeano"/>
                <a:sym typeface="Galdeano"/>
              </a:rPr>
              <a:t>Vocabulary Strategies</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rotWithShape="1">
          <a:blip r:embed="rId3">
            <a:alphaModFix/>
          </a:blip>
          <a:srcRect l="2336" t="4915" r="3222" b="6827"/>
          <a:stretch/>
        </p:blipFill>
        <p:spPr>
          <a:xfrm>
            <a:off x="4794250" y="1627129"/>
            <a:ext cx="4193441" cy="4967721"/>
          </a:xfrm>
          <a:prstGeom prst="rect">
            <a:avLst/>
          </a:prstGeom>
          <a:noFill/>
          <a:ln w="9525" cap="flat">
            <a:solidFill>
              <a:srgbClr val="000000"/>
            </a:solidFill>
            <a:prstDash val="solid"/>
            <a:round/>
            <a:headEnd type="none" w="med" len="med"/>
            <a:tailEnd type="none" w="med" len="med"/>
          </a:ln>
        </p:spPr>
      </p:pic>
      <p:sp>
        <p:nvSpPr>
          <p:cNvPr id="442" name="Shape 442"/>
          <p:cNvSpPr txBox="1">
            <a:spLocks noGrp="1"/>
          </p:cNvSpPr>
          <p:nvPr>
            <p:ph type="body" idx="1"/>
          </p:nvPr>
        </p:nvSpPr>
        <p:spPr>
          <a:xfrm>
            <a:off x="915458" y="299101"/>
            <a:ext cx="7408332" cy="103684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accent1"/>
              </a:buClr>
              <a:buSzPct val="25000"/>
              <a:buFont typeface="Noto Symbol"/>
              <a:buNone/>
            </a:pPr>
            <a:r>
              <a:rPr lang="en-US" sz="2200" b="1" i="0" u="none" strike="noStrike" cap="none" baseline="0">
                <a:solidFill>
                  <a:schemeClr val="dk2"/>
                </a:solidFill>
                <a:latin typeface="Galdeano"/>
                <a:ea typeface="Galdeano"/>
                <a:cs typeface="Galdeano"/>
                <a:sym typeface="Galdeano"/>
              </a:rPr>
              <a:t>Word Wall</a:t>
            </a:r>
          </a:p>
          <a:p>
            <a:pPr marL="0" marR="0" lvl="0" indent="0" algn="l" rtl="0">
              <a:lnSpc>
                <a:spcPct val="80000"/>
              </a:lnSpc>
              <a:spcBef>
                <a:spcPts val="440"/>
              </a:spcBef>
              <a:buClr>
                <a:schemeClr val="dk1"/>
              </a:buClr>
              <a:buSzPct val="25000"/>
              <a:buFont typeface="Noto Symbol"/>
              <a:buNone/>
            </a:pPr>
            <a:r>
              <a:rPr lang="en-US" sz="2200" b="0" i="0" u="none" strike="noStrike" cap="none" baseline="0">
                <a:solidFill>
                  <a:schemeClr val="dk2"/>
                </a:solidFill>
                <a:latin typeface="Galdeano"/>
                <a:ea typeface="Galdeano"/>
                <a:cs typeface="Galdeano"/>
                <a:sym typeface="Galdeano"/>
              </a:rPr>
              <a:t>   * use it in writing –set expectation for students to use the   </a:t>
            </a:r>
          </a:p>
          <a:p>
            <a:pPr marL="0" marR="0" lvl="0" indent="0" algn="l" rtl="0">
              <a:lnSpc>
                <a:spcPct val="80000"/>
              </a:lnSpc>
              <a:spcBef>
                <a:spcPts val="440"/>
              </a:spcBef>
              <a:buClr>
                <a:schemeClr val="dk1"/>
              </a:buClr>
              <a:buSzPct val="25000"/>
              <a:buFont typeface="Noto Symbol"/>
              <a:buNone/>
            </a:pPr>
            <a:r>
              <a:rPr lang="en-US" sz="2200" b="0" i="0" u="none" strike="noStrike" cap="none" baseline="0">
                <a:solidFill>
                  <a:schemeClr val="dk2"/>
                </a:solidFill>
                <a:latin typeface="Galdeano"/>
                <a:ea typeface="Galdeano"/>
                <a:cs typeface="Galdeano"/>
                <a:sym typeface="Galdeano"/>
              </a:rPr>
              <a:t>     words correctly; grade it (CCSS)</a:t>
            </a:r>
          </a:p>
          <a:p>
            <a:pPr marL="274320" marR="0" lvl="0" indent="-133350" algn="l" rtl="0">
              <a:lnSpc>
                <a:spcPct val="80000"/>
              </a:lnSpc>
              <a:spcBef>
                <a:spcPts val="444"/>
              </a:spcBef>
              <a:buClr>
                <a:schemeClr val="accent1"/>
              </a:buClr>
              <a:buFont typeface="Noto Symbol"/>
              <a:buNone/>
            </a:pPr>
            <a:endParaRPr sz="2200" b="0" i="0" u="none" strike="noStrike" cap="none" baseline="0">
              <a:solidFill>
                <a:schemeClr val="dk2"/>
              </a:solidFill>
              <a:latin typeface="Galdeano"/>
              <a:ea typeface="Galdeano"/>
              <a:cs typeface="Galdeano"/>
              <a:sym typeface="Galdeano"/>
            </a:endParaRPr>
          </a:p>
        </p:txBody>
      </p:sp>
      <p:pic>
        <p:nvPicPr>
          <p:cNvPr id="443" name="Shape 443"/>
          <p:cNvPicPr preferRelativeResize="0"/>
          <p:nvPr/>
        </p:nvPicPr>
        <p:blipFill rotWithShape="1">
          <a:blip r:embed="rId4">
            <a:alphaModFix/>
          </a:blip>
          <a:srcRect l="3943" r="6036" b="3956"/>
          <a:stretch/>
        </p:blipFill>
        <p:spPr>
          <a:xfrm>
            <a:off x="214922" y="1484923"/>
            <a:ext cx="4404701" cy="5236926"/>
          </a:xfrm>
          <a:prstGeom prst="rect">
            <a:avLst/>
          </a:prstGeom>
          <a:noFill/>
          <a:ln w="9525" cap="flat">
            <a:solidFill>
              <a:schemeClr val="dk1"/>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113969" y="974703"/>
            <a:ext cx="9030031" cy="4934979"/>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dirty="0">
                <a:solidFill>
                  <a:schemeClr val="dk2"/>
                </a:solidFill>
                <a:latin typeface="Galdeano"/>
                <a:ea typeface="Galdeano"/>
                <a:cs typeface="Galdeano"/>
                <a:sym typeface="Galdeano"/>
              </a:rPr>
              <a:t>Seat ELLs in the front of the classroom to hear and see instructions and demonstrations better</a:t>
            </a:r>
          </a:p>
          <a:p>
            <a:pPr marL="274320" marR="0" lvl="0" indent="-274320" algn="l" rtl="0">
              <a:spcBef>
                <a:spcPts val="480"/>
              </a:spcBef>
              <a:buClr>
                <a:schemeClr val="accent1"/>
              </a:buClr>
              <a:buSzPct val="100000"/>
              <a:buFont typeface="Noto Symbol"/>
              <a:buChar char="∗"/>
            </a:pPr>
            <a:r>
              <a:rPr lang="en-US" sz="2400" b="0" i="0" u="none" strike="noStrike" cap="none" baseline="0" dirty="0">
                <a:solidFill>
                  <a:schemeClr val="dk2"/>
                </a:solidFill>
                <a:latin typeface="Galdeano"/>
                <a:ea typeface="Galdeano"/>
                <a:cs typeface="Galdeano"/>
                <a:sym typeface="Galdeano"/>
              </a:rPr>
              <a:t>Slow down when speaking.  Don’t water down the content.</a:t>
            </a:r>
          </a:p>
          <a:p>
            <a:pPr marL="274320" marR="0" lvl="0" indent="-274320" algn="l" rtl="0">
              <a:spcBef>
                <a:spcPts val="480"/>
              </a:spcBef>
              <a:buClr>
                <a:schemeClr val="accent1"/>
              </a:buClr>
              <a:buSzPct val="100000"/>
              <a:buFont typeface="Noto Symbol"/>
              <a:buChar char="∗"/>
            </a:pPr>
            <a:r>
              <a:rPr lang="en-US" sz="2400" b="0" i="0" u="none" strike="noStrike" cap="none" baseline="0" dirty="0">
                <a:solidFill>
                  <a:schemeClr val="dk2"/>
                </a:solidFill>
                <a:latin typeface="Galdeano"/>
                <a:ea typeface="Galdeano"/>
                <a:cs typeface="Galdeano"/>
                <a:sym typeface="Galdeano"/>
              </a:rPr>
              <a:t>Assign a buddy - nudge, explain, speak, read, be a  friend</a:t>
            </a:r>
          </a:p>
          <a:p>
            <a:pPr marL="274320" marR="0" lvl="0" indent="-274320" algn="l" rtl="0">
              <a:spcBef>
                <a:spcPts val="480"/>
              </a:spcBef>
              <a:buClr>
                <a:schemeClr val="accent1"/>
              </a:buClr>
              <a:buSzPct val="100000"/>
              <a:buFont typeface="Noto Symbol"/>
              <a:buChar char="∗"/>
            </a:pPr>
            <a:r>
              <a:rPr lang="en-US" sz="2400" b="0" i="0" u="none" strike="noStrike" cap="none" baseline="0" dirty="0">
                <a:solidFill>
                  <a:schemeClr val="dk2"/>
                </a:solidFill>
                <a:latin typeface="Galdeano"/>
                <a:ea typeface="Galdeano"/>
                <a:cs typeface="Galdeano"/>
                <a:sym typeface="Galdeano"/>
              </a:rPr>
              <a:t>Small group - mix it up, assign a responsibility</a:t>
            </a:r>
          </a:p>
          <a:p>
            <a:pPr marL="274320" marR="0" lvl="0" indent="-274320" algn="l" rtl="0">
              <a:spcBef>
                <a:spcPts val="480"/>
              </a:spcBef>
              <a:buClr>
                <a:schemeClr val="accent1"/>
              </a:buClr>
              <a:buSzPct val="100000"/>
              <a:buFont typeface="Noto Symbol"/>
              <a:buChar char="∗"/>
            </a:pPr>
            <a:r>
              <a:rPr lang="en-US" sz="2400" b="0" i="0" u="none" strike="noStrike" cap="none" baseline="0" dirty="0">
                <a:solidFill>
                  <a:schemeClr val="dk2"/>
                </a:solidFill>
                <a:latin typeface="Galdeano"/>
                <a:ea typeface="Galdeano"/>
                <a:cs typeface="Galdeano"/>
                <a:sym typeface="Galdeano"/>
              </a:rPr>
              <a:t>Whole class - continue to nurture desire and language development.  For example, students share written work if they can’t </a:t>
            </a:r>
            <a:r>
              <a:rPr lang="en-US" sz="2400" b="0" i="0" u="none" strike="noStrike" cap="none" baseline="0" dirty="0" smtClean="0">
                <a:solidFill>
                  <a:schemeClr val="dk2"/>
                </a:solidFill>
                <a:latin typeface="Galdeano"/>
                <a:ea typeface="Galdeano"/>
                <a:cs typeface="Galdeano"/>
                <a:sym typeface="Galdeano"/>
              </a:rPr>
              <a:t>verbalize it; </a:t>
            </a:r>
            <a:r>
              <a:rPr lang="en-US" sz="2400" b="0" i="0" u="none" strike="noStrike" cap="none" baseline="0" dirty="0">
                <a:solidFill>
                  <a:schemeClr val="dk2"/>
                </a:solidFill>
                <a:latin typeface="Galdeano"/>
                <a:ea typeface="Galdeano"/>
                <a:cs typeface="Galdeano"/>
                <a:sym typeface="Galdeano"/>
              </a:rPr>
              <a:t>praises go a long </a:t>
            </a:r>
            <a:r>
              <a:rPr lang="en-US" sz="2400" b="0" i="0" u="none" strike="noStrike" cap="none" baseline="0" dirty="0" smtClean="0">
                <a:solidFill>
                  <a:schemeClr val="dk2"/>
                </a:solidFill>
                <a:latin typeface="Galdeano"/>
                <a:ea typeface="Galdeano"/>
                <a:cs typeface="Galdeano"/>
                <a:sym typeface="Galdeano"/>
              </a:rPr>
              <a:t>way</a:t>
            </a:r>
          </a:p>
          <a:p>
            <a:pPr marL="274320" marR="0" lvl="0" indent="-274320" algn="l" rtl="0">
              <a:spcBef>
                <a:spcPts val="480"/>
              </a:spcBef>
              <a:buClr>
                <a:schemeClr val="accent1"/>
              </a:buClr>
              <a:buSzPct val="100000"/>
              <a:buFont typeface="Noto Symbol"/>
              <a:buChar char="∗"/>
            </a:pPr>
            <a:r>
              <a:rPr lang="en-US" sz="2400" dirty="0" smtClean="0">
                <a:solidFill>
                  <a:schemeClr val="dk2"/>
                </a:solidFill>
                <a:latin typeface="Galdeano"/>
                <a:ea typeface="Galdeano"/>
                <a:cs typeface="Galdeano"/>
                <a:sym typeface="Galdeano"/>
              </a:rPr>
              <a:t>Allow ELLs to present project to a teacher or small group until they are ready to do it in front of the whole class</a:t>
            </a:r>
          </a:p>
          <a:p>
            <a:pPr marL="0" marR="0" lvl="0" indent="0" algn="l" rtl="0">
              <a:spcBef>
                <a:spcPts val="480"/>
              </a:spcBef>
              <a:buClr>
                <a:schemeClr val="accent1"/>
              </a:buClr>
              <a:buSzPct val="100000"/>
              <a:buNone/>
            </a:pPr>
            <a:endParaRPr lang="en-US" sz="2400" b="0" i="0" u="none" strike="noStrike" cap="none" baseline="0" dirty="0">
              <a:solidFill>
                <a:schemeClr val="dk2"/>
              </a:solidFill>
              <a:latin typeface="Galdeano"/>
              <a:ea typeface="Galdeano"/>
              <a:cs typeface="Galdeano"/>
              <a:sym typeface="Galdeano"/>
            </a:endParaRPr>
          </a:p>
        </p:txBody>
      </p:sp>
      <p:sp>
        <p:nvSpPr>
          <p:cNvPr id="449" name="Shape 449"/>
          <p:cNvSpPr txBox="1">
            <a:spLocks noGrp="1"/>
          </p:cNvSpPr>
          <p:nvPr>
            <p:ph type="title"/>
          </p:nvPr>
        </p:nvSpPr>
        <p:spPr>
          <a:xfrm>
            <a:off x="457200" y="-19835"/>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dirty="0">
                <a:solidFill>
                  <a:srgbClr val="FFFFFF"/>
                </a:solidFill>
                <a:latin typeface="Galdeano"/>
                <a:ea typeface="Galdeano"/>
                <a:cs typeface="Galdeano"/>
                <a:sym typeface="Galdeano"/>
              </a:rPr>
              <a:t>More Tips</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6167791" y="313597"/>
            <a:ext cx="2737124" cy="177183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2800" b="0" i="0" u="none" strike="noStrike" cap="none" baseline="0">
                <a:solidFill>
                  <a:srgbClr val="FFFFFF"/>
                </a:solidFill>
                <a:latin typeface="Galdeano"/>
                <a:ea typeface="Galdeano"/>
                <a:cs typeface="Galdeano"/>
                <a:sym typeface="Galdeano"/>
              </a:rPr>
              <a:t>Reading &amp; Writing Strategies</a:t>
            </a:r>
          </a:p>
        </p:txBody>
      </p:sp>
      <p:pic>
        <p:nvPicPr>
          <p:cNvPr id="456" name="Shape 456"/>
          <p:cNvPicPr preferRelativeResize="0"/>
          <p:nvPr/>
        </p:nvPicPr>
        <p:blipFill rotWithShape="1">
          <a:blip r:embed="rId3">
            <a:alphaModFix/>
          </a:blip>
          <a:srcRect/>
          <a:stretch/>
        </p:blipFill>
        <p:spPr>
          <a:xfrm rot="-5400000">
            <a:off x="-281933" y="407372"/>
            <a:ext cx="6601241" cy="6037374"/>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872066" y="2257906"/>
            <a:ext cx="7562519" cy="3245741"/>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98529"/>
              <a:buFont typeface="Noto Symbol"/>
              <a:buChar char="∗"/>
            </a:pPr>
            <a:r>
              <a:rPr lang="en-US" sz="3350" b="0" i="0" u="none" strike="noStrike" cap="none" baseline="0">
                <a:solidFill>
                  <a:schemeClr val="dk2"/>
                </a:solidFill>
                <a:latin typeface="Galdeano"/>
                <a:ea typeface="Galdeano"/>
                <a:cs typeface="Galdeano"/>
                <a:sym typeface="Galdeano"/>
              </a:rPr>
              <a:t>Paragraph Frames</a:t>
            </a:r>
          </a:p>
          <a:p>
            <a:pPr marL="274320" marR="0" lvl="0" indent="-274320" algn="l" rtl="0">
              <a:spcBef>
                <a:spcPts val="670"/>
              </a:spcBef>
              <a:buClr>
                <a:schemeClr val="accent1"/>
              </a:buClr>
              <a:buSzPct val="98529"/>
              <a:buFont typeface="Noto Symbol"/>
              <a:buChar char="∗"/>
            </a:pPr>
            <a:r>
              <a:rPr lang="en-US" sz="3350" b="0" i="0" u="none" strike="noStrike" cap="none" baseline="0">
                <a:solidFill>
                  <a:schemeClr val="dk2"/>
                </a:solidFill>
                <a:latin typeface="Galdeano"/>
                <a:ea typeface="Galdeano"/>
                <a:cs typeface="Galdeano"/>
                <a:sym typeface="Galdeano"/>
              </a:rPr>
              <a:t>Sample Math Problem-Solving Poster</a:t>
            </a:r>
          </a:p>
          <a:p>
            <a:pPr marL="274320" marR="0" lvl="0" indent="-274320" algn="l" rtl="0">
              <a:spcBef>
                <a:spcPts val="670"/>
              </a:spcBef>
              <a:buClr>
                <a:schemeClr val="accent1"/>
              </a:buClr>
              <a:buSzPct val="98529"/>
              <a:buFont typeface="Noto Symbol"/>
              <a:buChar char="∗"/>
            </a:pPr>
            <a:r>
              <a:rPr lang="en-US" sz="3350" b="0" i="0" u="none" strike="noStrike" cap="none" baseline="0">
                <a:solidFill>
                  <a:schemeClr val="dk2"/>
                </a:solidFill>
                <a:latin typeface="Galdeano"/>
                <a:ea typeface="Galdeano"/>
                <a:cs typeface="Galdeano"/>
                <a:sym typeface="Galdeano"/>
              </a:rPr>
              <a:t>Echo read, cloze end reading, peer reading, etc. </a:t>
            </a:r>
          </a:p>
          <a:p>
            <a:pPr marL="274320" marR="0" lvl="0" indent="-274320" algn="l" rtl="0">
              <a:spcBef>
                <a:spcPts val="670"/>
              </a:spcBef>
              <a:buClr>
                <a:schemeClr val="accent1"/>
              </a:buClr>
              <a:buSzPct val="98529"/>
              <a:buFont typeface="Noto Symbol"/>
              <a:buChar char="∗"/>
            </a:pPr>
            <a:r>
              <a:rPr lang="en-US" sz="3350" b="0" i="0" u="none" strike="noStrike" cap="none" baseline="0">
                <a:solidFill>
                  <a:schemeClr val="dk2"/>
                </a:solidFill>
                <a:latin typeface="Galdeano"/>
                <a:ea typeface="Galdeano"/>
                <a:cs typeface="Galdeano"/>
                <a:sym typeface="Galdeano"/>
              </a:rPr>
              <a:t>Thinking Maps – Flow Map, Tree Map</a:t>
            </a:r>
          </a:p>
          <a:p>
            <a:pPr marL="274320" marR="0" lvl="0" indent="-133350" algn="l" rtl="0">
              <a:spcBef>
                <a:spcPts val="444"/>
              </a:spcBef>
              <a:buClr>
                <a:schemeClr val="accent1"/>
              </a:buClr>
              <a:buFont typeface="Noto Symbol"/>
              <a:buNone/>
            </a:pPr>
            <a:endParaRPr sz="2200" b="0" i="0" u="none" strike="noStrike" cap="none" baseline="0">
              <a:solidFill>
                <a:schemeClr val="dk2"/>
              </a:solidFill>
              <a:latin typeface="Galdeano"/>
              <a:ea typeface="Galdeano"/>
              <a:cs typeface="Galdeano"/>
              <a:sym typeface="Galdeano"/>
            </a:endParaRPr>
          </a:p>
        </p:txBody>
      </p:sp>
      <p:sp>
        <p:nvSpPr>
          <p:cNvPr id="463" name="Shape 463"/>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000" b="0" i="0" u="none" strike="noStrike" cap="none" baseline="0">
                <a:solidFill>
                  <a:srgbClr val="FFFFFF"/>
                </a:solidFill>
                <a:latin typeface="Galdeano"/>
                <a:ea typeface="Galdeano"/>
                <a:cs typeface="Galdeano"/>
                <a:sym typeface="Galdeano"/>
              </a:rPr>
              <a:t>Reading &amp; Writing Strategies</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177735"/>
            <a:ext cx="8229600" cy="815012"/>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FFFFFF"/>
                </a:solidFill>
                <a:latin typeface="Galdeano"/>
                <a:ea typeface="Galdeano"/>
                <a:cs typeface="Galdeano"/>
                <a:sym typeface="Galdeano"/>
              </a:rPr>
              <a:t>Tree Map</a:t>
            </a:r>
          </a:p>
        </p:txBody>
      </p:sp>
      <p:pic>
        <p:nvPicPr>
          <p:cNvPr id="469" name="Shape 469"/>
          <p:cNvPicPr preferRelativeResize="0"/>
          <p:nvPr/>
        </p:nvPicPr>
        <p:blipFill rotWithShape="1">
          <a:blip r:embed="rId3">
            <a:alphaModFix/>
          </a:blip>
          <a:srcRect/>
          <a:stretch/>
        </p:blipFill>
        <p:spPr>
          <a:xfrm>
            <a:off x="-145982" y="1226337"/>
            <a:ext cx="9430490" cy="5427272"/>
          </a:xfrm>
          <a:prstGeom prst="rect">
            <a:avLst/>
          </a:prstGeom>
          <a:noFill/>
          <a:ln>
            <a:noFill/>
          </a:ln>
        </p:spPr>
      </p:pic>
      <p:pic>
        <p:nvPicPr>
          <p:cNvPr id="470" name="Shape 470"/>
          <p:cNvPicPr preferRelativeResize="0"/>
          <p:nvPr/>
        </p:nvPicPr>
        <p:blipFill rotWithShape="1">
          <a:blip r:embed="rId4">
            <a:alphaModFix/>
          </a:blip>
          <a:srcRect/>
          <a:stretch/>
        </p:blipFill>
        <p:spPr>
          <a:xfrm>
            <a:off x="4375616" y="4985850"/>
            <a:ext cx="2336800" cy="228600"/>
          </a:xfrm>
          <a:prstGeom prst="rect">
            <a:avLst/>
          </a:prstGeom>
          <a:noFill/>
          <a:ln>
            <a:noFill/>
          </a:ln>
        </p:spPr>
      </p:pic>
      <p:pic>
        <p:nvPicPr>
          <p:cNvPr id="471" name="Shape 471"/>
          <p:cNvPicPr preferRelativeResize="0"/>
          <p:nvPr/>
        </p:nvPicPr>
        <p:blipFill rotWithShape="1">
          <a:blip r:embed="rId5">
            <a:alphaModFix/>
          </a:blip>
          <a:srcRect/>
          <a:stretch/>
        </p:blipFill>
        <p:spPr>
          <a:xfrm>
            <a:off x="4858394" y="3612476"/>
            <a:ext cx="1352320" cy="1248295"/>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Shape 477"/>
          <p:cNvPicPr preferRelativeResize="0"/>
          <p:nvPr/>
        </p:nvPicPr>
        <p:blipFill rotWithShape="1">
          <a:blip r:embed="rId3">
            <a:alphaModFix/>
          </a:blip>
          <a:srcRect/>
          <a:stretch/>
        </p:blipFill>
        <p:spPr>
          <a:xfrm>
            <a:off x="-145982" y="1226337"/>
            <a:ext cx="9430490" cy="5427272"/>
          </a:xfrm>
          <a:prstGeom prst="rect">
            <a:avLst/>
          </a:prstGeom>
          <a:noFill/>
          <a:ln>
            <a:noFill/>
          </a:ln>
        </p:spPr>
      </p:pic>
      <p:pic>
        <p:nvPicPr>
          <p:cNvPr id="478" name="Shape 478"/>
          <p:cNvPicPr preferRelativeResize="0"/>
          <p:nvPr/>
        </p:nvPicPr>
        <p:blipFill rotWithShape="1">
          <a:blip r:embed="rId4">
            <a:alphaModFix/>
          </a:blip>
          <a:srcRect/>
          <a:stretch/>
        </p:blipFill>
        <p:spPr>
          <a:xfrm>
            <a:off x="3369539" y="3620132"/>
            <a:ext cx="1367008" cy="1014232"/>
          </a:xfrm>
          <a:prstGeom prst="rect">
            <a:avLst/>
          </a:prstGeom>
          <a:noFill/>
          <a:ln>
            <a:noFill/>
          </a:ln>
        </p:spPr>
      </p:pic>
      <p:pic>
        <p:nvPicPr>
          <p:cNvPr id="479" name="Shape 479"/>
          <p:cNvPicPr preferRelativeResize="0"/>
          <p:nvPr/>
        </p:nvPicPr>
        <p:blipFill rotWithShape="1">
          <a:blip r:embed="rId5">
            <a:alphaModFix/>
          </a:blip>
          <a:srcRect/>
          <a:stretch/>
        </p:blipFill>
        <p:spPr>
          <a:xfrm>
            <a:off x="7940939" y="4515814"/>
            <a:ext cx="1236980" cy="977613"/>
          </a:xfrm>
          <a:prstGeom prst="rect">
            <a:avLst/>
          </a:prstGeom>
          <a:noFill/>
          <a:ln>
            <a:noFill/>
          </a:ln>
        </p:spPr>
      </p:pic>
      <p:pic>
        <p:nvPicPr>
          <p:cNvPr id="480" name="Shape 480"/>
          <p:cNvPicPr preferRelativeResize="0"/>
          <p:nvPr/>
        </p:nvPicPr>
        <p:blipFill rotWithShape="1">
          <a:blip r:embed="rId6">
            <a:alphaModFix/>
          </a:blip>
          <a:srcRect/>
          <a:stretch/>
        </p:blipFill>
        <p:spPr>
          <a:xfrm>
            <a:off x="7456785" y="5595160"/>
            <a:ext cx="1770566" cy="550079"/>
          </a:xfrm>
          <a:prstGeom prst="rect">
            <a:avLst/>
          </a:prstGeom>
          <a:noFill/>
          <a:ln>
            <a:noFill/>
          </a:ln>
        </p:spPr>
      </p:pic>
      <p:pic>
        <p:nvPicPr>
          <p:cNvPr id="481" name="Shape 481"/>
          <p:cNvPicPr preferRelativeResize="0"/>
          <p:nvPr/>
        </p:nvPicPr>
        <p:blipFill rotWithShape="1">
          <a:blip r:embed="rId7">
            <a:alphaModFix/>
          </a:blip>
          <a:srcRect/>
          <a:stretch/>
        </p:blipFill>
        <p:spPr>
          <a:xfrm>
            <a:off x="6582938" y="3534855"/>
            <a:ext cx="1135845" cy="980958"/>
          </a:xfrm>
          <a:prstGeom prst="rect">
            <a:avLst/>
          </a:prstGeom>
          <a:noFill/>
          <a:ln>
            <a:noFill/>
          </a:ln>
        </p:spPr>
      </p:pic>
      <p:pic>
        <p:nvPicPr>
          <p:cNvPr id="482" name="Shape 482"/>
          <p:cNvPicPr preferRelativeResize="0"/>
          <p:nvPr/>
        </p:nvPicPr>
        <p:blipFill rotWithShape="1">
          <a:blip r:embed="rId8">
            <a:alphaModFix/>
          </a:blip>
          <a:srcRect/>
          <a:stretch/>
        </p:blipFill>
        <p:spPr>
          <a:xfrm>
            <a:off x="6285260" y="4579757"/>
            <a:ext cx="1885202" cy="311149"/>
          </a:xfrm>
          <a:prstGeom prst="rect">
            <a:avLst/>
          </a:prstGeom>
          <a:noFill/>
          <a:ln>
            <a:noFill/>
          </a:ln>
        </p:spPr>
      </p:pic>
      <p:pic>
        <p:nvPicPr>
          <p:cNvPr id="483" name="Shape 483"/>
          <p:cNvPicPr preferRelativeResize="0"/>
          <p:nvPr/>
        </p:nvPicPr>
        <p:blipFill rotWithShape="1">
          <a:blip r:embed="rId9">
            <a:alphaModFix/>
          </a:blip>
          <a:srcRect/>
          <a:stretch/>
        </p:blipFill>
        <p:spPr>
          <a:xfrm>
            <a:off x="4736548" y="3671400"/>
            <a:ext cx="1846389" cy="1759840"/>
          </a:xfrm>
          <a:prstGeom prst="rect">
            <a:avLst/>
          </a:prstGeom>
          <a:noFill/>
          <a:ln>
            <a:noFill/>
          </a:ln>
        </p:spPr>
      </p:pic>
      <p:pic>
        <p:nvPicPr>
          <p:cNvPr id="484" name="Shape 484"/>
          <p:cNvPicPr preferRelativeResize="0"/>
          <p:nvPr/>
        </p:nvPicPr>
        <p:blipFill rotWithShape="1">
          <a:blip r:embed="rId10">
            <a:alphaModFix/>
          </a:blip>
          <a:srcRect/>
          <a:stretch/>
        </p:blipFill>
        <p:spPr>
          <a:xfrm>
            <a:off x="4095319" y="5595162"/>
            <a:ext cx="2993077" cy="550079"/>
          </a:xfrm>
          <a:prstGeom prst="rect">
            <a:avLst/>
          </a:prstGeom>
          <a:noFill/>
          <a:ln>
            <a:noFill/>
          </a:ln>
        </p:spPr>
      </p:pic>
      <p:pic>
        <p:nvPicPr>
          <p:cNvPr id="485" name="Shape 485"/>
          <p:cNvPicPr preferRelativeResize="0"/>
          <p:nvPr/>
        </p:nvPicPr>
        <p:blipFill rotWithShape="1">
          <a:blip r:embed="rId11">
            <a:alphaModFix/>
          </a:blip>
          <a:srcRect/>
          <a:stretch/>
        </p:blipFill>
        <p:spPr>
          <a:xfrm>
            <a:off x="1199042" y="5248567"/>
            <a:ext cx="2403460" cy="1030054"/>
          </a:xfrm>
          <a:prstGeom prst="rect">
            <a:avLst/>
          </a:prstGeom>
          <a:noFill/>
          <a:ln>
            <a:noFill/>
          </a:ln>
        </p:spPr>
      </p:pic>
      <p:pic>
        <p:nvPicPr>
          <p:cNvPr id="486" name="Shape 486"/>
          <p:cNvPicPr preferRelativeResize="0"/>
          <p:nvPr/>
        </p:nvPicPr>
        <p:blipFill rotWithShape="1">
          <a:blip r:embed="rId12">
            <a:alphaModFix/>
          </a:blip>
          <a:srcRect/>
          <a:stretch/>
        </p:blipFill>
        <p:spPr>
          <a:xfrm>
            <a:off x="991426" y="6299630"/>
            <a:ext cx="2611075" cy="439620"/>
          </a:xfrm>
          <a:prstGeom prst="rect">
            <a:avLst/>
          </a:prstGeom>
          <a:noFill/>
          <a:ln>
            <a:noFill/>
          </a:ln>
        </p:spPr>
      </p:pic>
      <p:pic>
        <p:nvPicPr>
          <p:cNvPr id="487" name="Shape 487"/>
          <p:cNvPicPr preferRelativeResize="0"/>
          <p:nvPr/>
        </p:nvPicPr>
        <p:blipFill rotWithShape="1">
          <a:blip r:embed="rId13">
            <a:alphaModFix/>
          </a:blip>
          <a:srcRect/>
          <a:stretch/>
        </p:blipFill>
        <p:spPr>
          <a:xfrm>
            <a:off x="180026" y="3604451"/>
            <a:ext cx="1340707" cy="1251327"/>
          </a:xfrm>
          <a:prstGeom prst="rect">
            <a:avLst/>
          </a:prstGeom>
          <a:noFill/>
          <a:ln>
            <a:noFill/>
          </a:ln>
        </p:spPr>
      </p:pic>
      <p:pic>
        <p:nvPicPr>
          <p:cNvPr id="488" name="Shape 488"/>
          <p:cNvPicPr preferRelativeResize="0"/>
          <p:nvPr/>
        </p:nvPicPr>
        <p:blipFill rotWithShape="1">
          <a:blip r:embed="rId14">
            <a:alphaModFix/>
          </a:blip>
          <a:srcRect/>
          <a:stretch/>
        </p:blipFill>
        <p:spPr>
          <a:xfrm>
            <a:off x="0" y="4734235"/>
            <a:ext cx="2156952" cy="227971"/>
          </a:xfrm>
          <a:prstGeom prst="rect">
            <a:avLst/>
          </a:prstGeom>
          <a:noFill/>
          <a:ln>
            <a:noFill/>
          </a:ln>
        </p:spPr>
      </p:pic>
      <p:pic>
        <p:nvPicPr>
          <p:cNvPr id="489" name="Shape 489"/>
          <p:cNvPicPr preferRelativeResize="0"/>
          <p:nvPr/>
        </p:nvPicPr>
        <p:blipFill rotWithShape="1">
          <a:blip r:embed="rId15">
            <a:alphaModFix/>
          </a:blip>
          <a:srcRect/>
          <a:stretch/>
        </p:blipFill>
        <p:spPr>
          <a:xfrm>
            <a:off x="210376" y="4950398"/>
            <a:ext cx="988666" cy="298168"/>
          </a:xfrm>
          <a:prstGeom prst="rect">
            <a:avLst/>
          </a:prstGeom>
          <a:noFill/>
          <a:ln>
            <a:noFill/>
          </a:ln>
        </p:spPr>
      </p:pic>
      <p:pic>
        <p:nvPicPr>
          <p:cNvPr id="490" name="Shape 490"/>
          <p:cNvPicPr preferRelativeResize="0"/>
          <p:nvPr/>
        </p:nvPicPr>
        <p:blipFill rotWithShape="1">
          <a:blip r:embed="rId16">
            <a:alphaModFix/>
          </a:blip>
          <a:srcRect/>
          <a:stretch/>
        </p:blipFill>
        <p:spPr>
          <a:xfrm>
            <a:off x="2555459" y="4633528"/>
            <a:ext cx="2565186" cy="564664"/>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282197" y="1332791"/>
            <a:ext cx="8861801" cy="5738846"/>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a:p>
            <a:pPr marL="274320" marR="0" lvl="0" indent="-274320" algn="l" rtl="0">
              <a:spcBef>
                <a:spcPts val="420"/>
              </a:spcBef>
              <a:buClr>
                <a:schemeClr val="accent1"/>
              </a:buClr>
              <a:buSzPct val="100000"/>
              <a:buFont typeface="Noto Symbol"/>
              <a:buChar char="∗"/>
            </a:pPr>
            <a:r>
              <a:rPr lang="en-US" sz="2100" b="1" i="0" u="none" strike="noStrike" cap="none" baseline="0" dirty="0">
                <a:solidFill>
                  <a:schemeClr val="dk2"/>
                </a:solidFill>
                <a:latin typeface="Galdeano"/>
                <a:ea typeface="Galdeano"/>
                <a:cs typeface="Galdeano"/>
                <a:sym typeface="Galdeano"/>
              </a:rPr>
              <a:t>Language is learned communicatively, through the process of building meaning in a collaborative context. To make use of this understanding about language learning, keep the following points in mind:</a:t>
            </a:r>
          </a:p>
          <a:p>
            <a:pPr marL="274320" marR="0" lvl="0" indent="-140970" algn="l" rtl="0">
              <a:spcBef>
                <a:spcPts val="420"/>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a:p>
            <a:pPr marL="342900" marR="0" lvl="0" indent="-342900" algn="l" rtl="0">
              <a:spcBef>
                <a:spcPts val="420"/>
              </a:spcBef>
              <a:buClr>
                <a:schemeClr val="accent1"/>
              </a:buClr>
              <a:buSzPct val="100000"/>
              <a:buFont typeface="Arial"/>
              <a:buChar char="•"/>
            </a:pPr>
            <a:r>
              <a:rPr lang="en-US" sz="2100" b="1" i="0" u="none" strike="noStrike" cap="none" baseline="0" dirty="0">
                <a:solidFill>
                  <a:schemeClr val="dk2"/>
                </a:solidFill>
                <a:latin typeface="Galdeano"/>
                <a:ea typeface="Galdeano"/>
                <a:cs typeface="Galdeano"/>
                <a:sym typeface="Galdeano"/>
              </a:rPr>
              <a:t>Second language learners utilize their knowledge of their first language in learning their second</a:t>
            </a:r>
          </a:p>
          <a:p>
            <a:pPr marL="476250" marR="0" lvl="0" indent="-342900" algn="l" rtl="0">
              <a:spcBef>
                <a:spcPts val="420"/>
              </a:spcBef>
              <a:buClr>
                <a:schemeClr val="accent1"/>
              </a:buClr>
              <a:buFont typeface="Arial"/>
              <a:buChar char="•"/>
            </a:pPr>
            <a:endParaRPr sz="2100" b="1" i="0" u="none" strike="noStrike" cap="none" baseline="0" dirty="0">
              <a:solidFill>
                <a:schemeClr val="dk2"/>
              </a:solidFill>
              <a:latin typeface="Galdeano"/>
              <a:ea typeface="Galdeano"/>
              <a:cs typeface="Galdeano"/>
              <a:sym typeface="Galdeano"/>
            </a:endParaRPr>
          </a:p>
          <a:p>
            <a:pPr marL="342900" marR="0" lvl="0" indent="-342900" algn="l" rtl="0">
              <a:spcBef>
                <a:spcPts val="420"/>
              </a:spcBef>
              <a:buClr>
                <a:schemeClr val="accent1"/>
              </a:buClr>
              <a:buSzPct val="100000"/>
              <a:buFont typeface="Arial"/>
              <a:buChar char="•"/>
            </a:pPr>
            <a:r>
              <a:rPr lang="en-US" sz="2100" b="1" i="0" u="none" strike="noStrike" cap="none" baseline="0" dirty="0">
                <a:solidFill>
                  <a:schemeClr val="dk2"/>
                </a:solidFill>
                <a:latin typeface="Galdeano"/>
                <a:ea typeface="Galdeano"/>
                <a:cs typeface="Galdeano"/>
                <a:sym typeface="Galdeano"/>
              </a:rPr>
              <a:t>Language learning is supported through meaningful interaction, which should therefore focus on the communicative functions of language</a:t>
            </a:r>
          </a:p>
          <a:p>
            <a:pPr marL="476250" marR="0" lvl="0" indent="-342900" algn="l" rtl="0">
              <a:spcBef>
                <a:spcPts val="420"/>
              </a:spcBef>
              <a:buClr>
                <a:schemeClr val="accent1"/>
              </a:buClr>
              <a:buFont typeface="Arial"/>
              <a:buChar char="•"/>
            </a:pPr>
            <a:endParaRPr sz="2100" b="1" i="0" u="none" strike="noStrike" cap="none" baseline="0" dirty="0">
              <a:solidFill>
                <a:schemeClr val="dk2"/>
              </a:solidFill>
              <a:latin typeface="Galdeano"/>
              <a:ea typeface="Galdeano"/>
              <a:cs typeface="Galdeano"/>
              <a:sym typeface="Galdeano"/>
            </a:endParaRPr>
          </a:p>
          <a:p>
            <a:pPr marL="342900" marR="0" lvl="0" indent="-342900" algn="l" rtl="0">
              <a:spcBef>
                <a:spcPts val="420"/>
              </a:spcBef>
              <a:buClr>
                <a:schemeClr val="accent1"/>
              </a:buClr>
              <a:buSzPct val="100000"/>
              <a:buFont typeface="Arial"/>
              <a:buChar char="•"/>
            </a:pPr>
            <a:r>
              <a:rPr lang="en-US" sz="2100" b="1" i="0" u="none" strike="noStrike" cap="none" baseline="0" dirty="0">
                <a:solidFill>
                  <a:schemeClr val="dk2"/>
                </a:solidFill>
                <a:latin typeface="Galdeano"/>
                <a:ea typeface="Galdeano"/>
                <a:cs typeface="Galdeano"/>
                <a:sym typeface="Galdeano"/>
              </a:rPr>
              <a:t>Language learners require comprehensible 'input' that serves as a model of what they are to learn</a:t>
            </a:r>
          </a:p>
          <a:p>
            <a:pPr marL="274320" marR="0" lvl="0" indent="-140970" algn="l" rtl="0">
              <a:spcBef>
                <a:spcPts val="420"/>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a:p>
            <a:pPr marL="274320" marR="0" lvl="0" indent="-140970" algn="l" rtl="0">
              <a:spcBef>
                <a:spcPts val="420"/>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p:txBody>
      </p:sp>
      <p:sp>
        <p:nvSpPr>
          <p:cNvPr id="497" name="Shape 497"/>
          <p:cNvSpPr txBox="1">
            <a:spLocks noGrp="1"/>
          </p:cNvSpPr>
          <p:nvPr>
            <p:ph type="title"/>
          </p:nvPr>
        </p:nvSpPr>
        <p:spPr>
          <a:xfrm>
            <a:off x="457200" y="440006"/>
            <a:ext cx="8229600" cy="782055"/>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000" b="1" i="0" u="none" strike="noStrike" cap="none" baseline="0">
                <a:solidFill>
                  <a:srgbClr val="FFFFFF"/>
                </a:solidFill>
                <a:latin typeface="Galdeano"/>
                <a:ea typeface="Galdeano"/>
                <a:cs typeface="Galdeano"/>
                <a:sym typeface="Galdeano"/>
              </a:rPr>
              <a:t>Supporting our Language Learners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6">
                                            <p:txEl>
                                              <p:pRg st="0" end="0"/>
                                            </p:txEl>
                                          </p:spTgt>
                                        </p:tgtEl>
                                        <p:attrNameLst>
                                          <p:attrName>style.visibility</p:attrName>
                                        </p:attrNameLst>
                                      </p:cBhvr>
                                      <p:to>
                                        <p:strVal val="visible"/>
                                      </p:to>
                                    </p:set>
                                    <p:anim calcmode="lin" valueType="num">
                                      <p:cBhvr additive="base">
                                        <p:cTn id="7" dur="500"/>
                                        <p:tgtEl>
                                          <p:spTgt spid="49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96">
                                            <p:txEl>
                                              <p:pRg st="1" end="1"/>
                                            </p:txEl>
                                          </p:spTgt>
                                        </p:tgtEl>
                                        <p:attrNameLst>
                                          <p:attrName>style.visibility</p:attrName>
                                        </p:attrNameLst>
                                      </p:cBhvr>
                                      <p:to>
                                        <p:strVal val="visible"/>
                                      </p:to>
                                    </p:set>
                                    <p:anim calcmode="lin" valueType="num">
                                      <p:cBhvr additive="base">
                                        <p:cTn id="12" dur="500"/>
                                        <p:tgtEl>
                                          <p:spTgt spid="49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96">
                                            <p:txEl>
                                              <p:pRg st="2" end="2"/>
                                            </p:txEl>
                                          </p:spTgt>
                                        </p:tgtEl>
                                        <p:attrNameLst>
                                          <p:attrName>style.visibility</p:attrName>
                                        </p:attrNameLst>
                                      </p:cBhvr>
                                      <p:to>
                                        <p:strVal val="visible"/>
                                      </p:to>
                                    </p:set>
                                    <p:anim calcmode="lin" valueType="num">
                                      <p:cBhvr additive="base">
                                        <p:cTn id="17" dur="500"/>
                                        <p:tgtEl>
                                          <p:spTgt spid="49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96">
                                            <p:txEl>
                                              <p:pRg st="3" end="3"/>
                                            </p:txEl>
                                          </p:spTgt>
                                        </p:tgtEl>
                                        <p:attrNameLst>
                                          <p:attrName>style.visibility</p:attrName>
                                        </p:attrNameLst>
                                      </p:cBhvr>
                                      <p:to>
                                        <p:strVal val="visible"/>
                                      </p:to>
                                    </p:set>
                                    <p:anim calcmode="lin" valueType="num">
                                      <p:cBhvr additive="base">
                                        <p:cTn id="22" dur="500"/>
                                        <p:tgtEl>
                                          <p:spTgt spid="49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96">
                                            <p:txEl>
                                              <p:pRg st="4" end="4"/>
                                            </p:txEl>
                                          </p:spTgt>
                                        </p:tgtEl>
                                        <p:attrNameLst>
                                          <p:attrName>style.visibility</p:attrName>
                                        </p:attrNameLst>
                                      </p:cBhvr>
                                      <p:to>
                                        <p:strVal val="visible"/>
                                      </p:to>
                                    </p:set>
                                    <p:anim calcmode="lin" valueType="num">
                                      <p:cBhvr additive="base">
                                        <p:cTn id="27" dur="500"/>
                                        <p:tgtEl>
                                          <p:spTgt spid="49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96">
                                            <p:txEl>
                                              <p:pRg st="5" end="5"/>
                                            </p:txEl>
                                          </p:spTgt>
                                        </p:tgtEl>
                                        <p:attrNameLst>
                                          <p:attrName>style.visibility</p:attrName>
                                        </p:attrNameLst>
                                      </p:cBhvr>
                                      <p:to>
                                        <p:strVal val="visible"/>
                                      </p:to>
                                    </p:set>
                                    <p:anim calcmode="lin" valueType="num">
                                      <p:cBhvr additive="base">
                                        <p:cTn id="32" dur="500"/>
                                        <p:tgtEl>
                                          <p:spTgt spid="49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96">
                                            <p:txEl>
                                              <p:pRg st="6" end="6"/>
                                            </p:txEl>
                                          </p:spTgt>
                                        </p:tgtEl>
                                        <p:attrNameLst>
                                          <p:attrName>style.visibility</p:attrName>
                                        </p:attrNameLst>
                                      </p:cBhvr>
                                      <p:to>
                                        <p:strVal val="visible"/>
                                      </p:to>
                                    </p:set>
                                    <p:anim calcmode="lin" valueType="num">
                                      <p:cBhvr additive="base">
                                        <p:cTn id="37" dur="500"/>
                                        <p:tgtEl>
                                          <p:spTgt spid="49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96">
                                            <p:txEl>
                                              <p:pRg st="7" end="7"/>
                                            </p:txEl>
                                          </p:spTgt>
                                        </p:tgtEl>
                                        <p:attrNameLst>
                                          <p:attrName>style.visibility</p:attrName>
                                        </p:attrNameLst>
                                      </p:cBhvr>
                                      <p:to>
                                        <p:strVal val="visible"/>
                                      </p:to>
                                    </p:set>
                                    <p:anim calcmode="lin" valueType="num">
                                      <p:cBhvr additive="base">
                                        <p:cTn id="42" dur="500"/>
                                        <p:tgtEl>
                                          <p:spTgt spid="496">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96">
                                            <p:txEl>
                                              <p:pRg st="8" end="8"/>
                                            </p:txEl>
                                          </p:spTgt>
                                        </p:tgtEl>
                                        <p:attrNameLst>
                                          <p:attrName>style.visibility</p:attrName>
                                        </p:attrNameLst>
                                      </p:cBhvr>
                                      <p:to>
                                        <p:strVal val="visible"/>
                                      </p:to>
                                    </p:set>
                                    <p:anim calcmode="lin" valueType="num">
                                      <p:cBhvr additive="base">
                                        <p:cTn id="47" dur="500"/>
                                        <p:tgtEl>
                                          <p:spTgt spid="496">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496">
                                            <p:txEl>
                                              <p:pRg st="9" end="9"/>
                                            </p:txEl>
                                          </p:spTgt>
                                        </p:tgtEl>
                                        <p:attrNameLst>
                                          <p:attrName>style.visibility</p:attrName>
                                        </p:attrNameLst>
                                      </p:cBhvr>
                                      <p:to>
                                        <p:strVal val="visible"/>
                                      </p:to>
                                    </p:set>
                                    <p:anim calcmode="lin" valueType="num">
                                      <p:cBhvr additive="base">
                                        <p:cTn id="52" dur="500"/>
                                        <p:tgtEl>
                                          <p:spTgt spid="496">
                                            <p:txEl>
                                              <p:pRg st="9" end="9"/>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0" y="1334254"/>
            <a:ext cx="8904916" cy="5523745"/>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1"/>
              </a:buClr>
              <a:buSzPct val="100000"/>
              <a:buFont typeface="Noto Symbol"/>
              <a:buChar char="∗"/>
            </a:pPr>
            <a:r>
              <a:rPr lang="en-US" sz="2100" b="1" i="0" u="none" strike="noStrike" cap="none" baseline="0" dirty="0">
                <a:solidFill>
                  <a:schemeClr val="dk2"/>
                </a:solidFill>
                <a:latin typeface="Galdeano"/>
                <a:ea typeface="Galdeano"/>
                <a:cs typeface="Galdeano"/>
                <a:sym typeface="Galdeano"/>
              </a:rPr>
              <a:t>During teaching, this comprehensible input should be '</a:t>
            </a:r>
            <a:r>
              <a:rPr lang="en-US" sz="2100" b="1" i="0" u="none" strike="noStrike" cap="none" baseline="0" dirty="0" err="1">
                <a:solidFill>
                  <a:schemeClr val="dk2"/>
                </a:solidFill>
                <a:latin typeface="Galdeano"/>
                <a:ea typeface="Galdeano"/>
                <a:cs typeface="Galdeano"/>
                <a:sym typeface="Galdeano"/>
              </a:rPr>
              <a:t>scaffolded</a:t>
            </a:r>
            <a:r>
              <a:rPr lang="en-US" sz="2100" b="1" i="0" u="none" strike="noStrike" cap="none" baseline="0" dirty="0">
                <a:solidFill>
                  <a:schemeClr val="dk2"/>
                </a:solidFill>
                <a:latin typeface="Galdeano"/>
                <a:ea typeface="Galdeano"/>
                <a:cs typeface="Galdeano"/>
                <a:sym typeface="Galdeano"/>
              </a:rPr>
              <a:t>' (i.e., used iteratively to support the interaction, and gradually withdrawn as students become adept), in order to provide an effective communicative environment that is salient to the learner</a:t>
            </a:r>
          </a:p>
          <a:p>
            <a:pPr marL="274320" marR="0" lvl="0" indent="-141605" algn="l" rtl="0">
              <a:lnSpc>
                <a:spcPct val="80000"/>
              </a:lnSpc>
              <a:spcBef>
                <a:spcPts val="418"/>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a:p>
            <a:pPr marL="274320" marR="0" lvl="0" indent="-274320" algn="l" rtl="0">
              <a:lnSpc>
                <a:spcPct val="80000"/>
              </a:lnSpc>
              <a:spcBef>
                <a:spcPts val="420"/>
              </a:spcBef>
              <a:buClr>
                <a:schemeClr val="accent1"/>
              </a:buClr>
              <a:buSzPct val="100000"/>
              <a:buFont typeface="Noto Symbol"/>
              <a:buChar char="∗"/>
            </a:pPr>
            <a:r>
              <a:rPr lang="en-US" sz="2100" b="1" i="0" u="none" strike="noStrike" cap="none" baseline="0" dirty="0">
                <a:solidFill>
                  <a:schemeClr val="dk2"/>
                </a:solidFill>
                <a:latin typeface="Galdeano"/>
                <a:ea typeface="Galdeano"/>
                <a:cs typeface="Galdeano"/>
                <a:sym typeface="Galdeano"/>
              </a:rPr>
              <a:t>Any focus on grammatical form should serve communicative needs</a:t>
            </a:r>
          </a:p>
          <a:p>
            <a:pPr marL="0" marR="0" lvl="0" indent="0" algn="l" rtl="0">
              <a:lnSpc>
                <a:spcPct val="80000"/>
              </a:lnSpc>
              <a:spcBef>
                <a:spcPts val="418"/>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a:p>
            <a:pPr marL="274320" marR="0" lvl="0" indent="-274320" algn="l" rtl="0">
              <a:lnSpc>
                <a:spcPct val="80000"/>
              </a:lnSpc>
              <a:spcBef>
                <a:spcPts val="420"/>
              </a:spcBef>
              <a:buClr>
                <a:schemeClr val="accent1"/>
              </a:buClr>
              <a:buSzPct val="100000"/>
              <a:buFont typeface="Noto Symbol"/>
              <a:buChar char="∗"/>
            </a:pPr>
            <a:r>
              <a:rPr lang="en-US" sz="2100" b="1" i="0" u="none" strike="noStrike" cap="none" baseline="0" dirty="0">
                <a:solidFill>
                  <a:schemeClr val="dk2"/>
                </a:solidFill>
                <a:latin typeface="Galdeano"/>
                <a:ea typeface="Galdeano"/>
                <a:cs typeface="Galdeano"/>
                <a:sym typeface="Galdeano"/>
              </a:rPr>
              <a:t>There is no one best theory to explain second language acquisition. Teaching methodologies driven by varying theoretical approaches can be effective in the classroom, depending on the material being presented, the goals of the lesson, and the target students</a:t>
            </a:r>
          </a:p>
          <a:p>
            <a:pPr marL="274320" marR="0" lvl="0" indent="-141605" algn="l" rtl="0">
              <a:lnSpc>
                <a:spcPct val="80000"/>
              </a:lnSpc>
              <a:spcBef>
                <a:spcPts val="418"/>
              </a:spcBef>
              <a:buClr>
                <a:schemeClr val="accent1"/>
              </a:buClr>
              <a:buFont typeface="Noto Symbol"/>
              <a:buNone/>
            </a:pPr>
            <a:endParaRPr sz="2100" b="1" i="0" u="none" strike="noStrike" cap="none" baseline="0" dirty="0">
              <a:solidFill>
                <a:schemeClr val="dk2"/>
              </a:solidFill>
              <a:latin typeface="Galdeano"/>
              <a:ea typeface="Galdeano"/>
              <a:cs typeface="Galdeano"/>
              <a:sym typeface="Galdeano"/>
            </a:endParaRPr>
          </a:p>
          <a:p>
            <a:pPr marL="274320" marR="0" lvl="0" indent="-274320" algn="l" rtl="0">
              <a:lnSpc>
                <a:spcPct val="80000"/>
              </a:lnSpc>
              <a:spcBef>
                <a:spcPts val="420"/>
              </a:spcBef>
              <a:buClr>
                <a:schemeClr val="accent1"/>
              </a:buClr>
              <a:buSzPct val="100000"/>
              <a:buFont typeface="Noto Symbol"/>
              <a:buChar char="∗"/>
            </a:pPr>
            <a:r>
              <a:rPr lang="en-US" sz="2100" b="1" i="0" u="none" strike="noStrike" cap="none" baseline="0" dirty="0">
                <a:solidFill>
                  <a:schemeClr val="dk2"/>
                </a:solidFill>
                <a:latin typeface="Galdeano"/>
                <a:ea typeface="Galdeano"/>
                <a:cs typeface="Galdeano"/>
                <a:sym typeface="Galdeano"/>
              </a:rPr>
              <a:t>How quickly students progress through the stages depends on many factors, including level of formal education, family background, and length of time spent in the </a:t>
            </a:r>
            <a:r>
              <a:rPr lang="en-US" sz="2100" b="1" i="0" u="none" strike="noStrike" cap="none" baseline="0" dirty="0" smtClean="0">
                <a:solidFill>
                  <a:schemeClr val="dk2"/>
                </a:solidFill>
                <a:latin typeface="Galdeano"/>
                <a:ea typeface="Galdeano"/>
                <a:cs typeface="Galdeano"/>
                <a:sym typeface="Galdeano"/>
              </a:rPr>
              <a:t>country</a:t>
            </a:r>
            <a:endParaRPr sz="1300" b="0" i="0" u="none" strike="noStrike" cap="none" baseline="0" dirty="0">
              <a:solidFill>
                <a:schemeClr val="dk2"/>
              </a:solidFill>
              <a:latin typeface="Galdeano"/>
              <a:ea typeface="Galdeano"/>
              <a:cs typeface="Galdeano"/>
              <a:sym typeface="Galdeano"/>
            </a:endParaRPr>
          </a:p>
          <a:p>
            <a:pPr marL="0" marR="0" lvl="0" indent="0" algn="l" rtl="0">
              <a:lnSpc>
                <a:spcPct val="80000"/>
              </a:lnSpc>
              <a:spcBef>
                <a:spcPts val="260"/>
              </a:spcBef>
              <a:buClr>
                <a:schemeClr val="accent1"/>
              </a:buClr>
              <a:buSzPct val="25000"/>
              <a:buFont typeface="Noto Symbol"/>
              <a:buNone/>
            </a:pPr>
            <a:r>
              <a:rPr lang="en-US" sz="1300" b="0" i="0" u="none" strike="noStrike" cap="none" baseline="0" dirty="0">
                <a:solidFill>
                  <a:schemeClr val="dk2"/>
                </a:solidFill>
                <a:latin typeface="Galdeano"/>
                <a:ea typeface="Galdeano"/>
                <a:cs typeface="Galdeano"/>
                <a:sym typeface="Galdeano"/>
              </a:rPr>
              <a:t>    </a:t>
            </a:r>
            <a:endParaRPr sz="1300" b="0" i="0" u="none" strike="noStrike" cap="none" baseline="0" dirty="0">
              <a:solidFill>
                <a:schemeClr val="dk2"/>
              </a:solidFill>
              <a:latin typeface="Galdeano"/>
              <a:ea typeface="Galdeano"/>
              <a:cs typeface="Galdeano"/>
              <a:sym typeface="Galdeano"/>
            </a:endParaRPr>
          </a:p>
        </p:txBody>
      </p:sp>
      <p:sp>
        <p:nvSpPr>
          <p:cNvPr id="503" name="Shape 503"/>
          <p:cNvSpPr txBox="1"/>
          <p:nvPr/>
        </p:nvSpPr>
        <p:spPr>
          <a:xfrm>
            <a:off x="457200" y="248400"/>
            <a:ext cx="8229600" cy="782055"/>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Galdeano"/>
              <a:buNone/>
            </a:pPr>
            <a:r>
              <a:rPr lang="en-US" sz="4000" b="1" i="0" u="none" strike="noStrike" cap="none" baseline="0">
                <a:solidFill>
                  <a:srgbClr val="FFFFFF"/>
                </a:solidFill>
                <a:latin typeface="Galdeano"/>
                <a:ea typeface="Galdeano"/>
                <a:cs typeface="Galdeano"/>
                <a:sym typeface="Galdeano"/>
              </a:rPr>
              <a:t>Supporting our Language Learners</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404200" y="457200"/>
            <a:ext cx="6657842" cy="1047624"/>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Times New Roman"/>
              <a:buNone/>
            </a:pPr>
            <a:r>
              <a:rPr lang="en-US" sz="2900" b="1" i="1" u="none" strike="noStrike" cap="none" baseline="0">
                <a:solidFill>
                  <a:srgbClr val="FFFFFF"/>
                </a:solidFill>
                <a:latin typeface="Times New Roman"/>
                <a:ea typeface="Times New Roman"/>
                <a:cs typeface="Times New Roman"/>
                <a:sym typeface="Times New Roman"/>
              </a:rPr>
              <a:t>Identification, Assessment, and </a:t>
            </a:r>
            <a:br>
              <a:rPr lang="en-US" sz="2900" b="1" i="1" u="none" strike="noStrike" cap="none" baseline="0">
                <a:solidFill>
                  <a:srgbClr val="FFFFFF"/>
                </a:solidFill>
                <a:latin typeface="Times New Roman"/>
                <a:ea typeface="Times New Roman"/>
                <a:cs typeface="Times New Roman"/>
                <a:sym typeface="Times New Roman"/>
              </a:rPr>
            </a:br>
            <a:r>
              <a:rPr lang="en-US" sz="2900" b="1" i="1" u="none" strike="noStrike" cap="none" baseline="0">
                <a:solidFill>
                  <a:srgbClr val="FFFFFF"/>
                </a:solidFill>
                <a:latin typeface="Times New Roman"/>
                <a:ea typeface="Times New Roman"/>
                <a:cs typeface="Times New Roman"/>
                <a:sym typeface="Times New Roman"/>
              </a:rPr>
              <a:t>Program Placement System (IAPS) </a:t>
            </a:r>
            <a:br>
              <a:rPr lang="en-US" sz="2900" b="1" i="1" u="none" strike="noStrike" cap="none" baseline="0">
                <a:solidFill>
                  <a:srgbClr val="FFFFFF"/>
                </a:solidFill>
                <a:latin typeface="Times New Roman"/>
                <a:ea typeface="Times New Roman"/>
                <a:cs typeface="Times New Roman"/>
                <a:sym typeface="Times New Roman"/>
              </a:rPr>
            </a:br>
            <a:r>
              <a:rPr lang="en-US" sz="2900" b="1" i="1" u="none" strike="noStrike" cap="none" baseline="0">
                <a:solidFill>
                  <a:srgbClr val="FFFFFF"/>
                </a:solidFill>
                <a:latin typeface="Times New Roman"/>
                <a:ea typeface="Times New Roman"/>
                <a:cs typeface="Times New Roman"/>
                <a:sym typeface="Times New Roman"/>
              </a:rPr>
              <a:t>for English Language Learners Program</a:t>
            </a:r>
          </a:p>
        </p:txBody>
      </p:sp>
      <p:sp>
        <p:nvSpPr>
          <p:cNvPr id="171" name="Shape 171"/>
          <p:cNvSpPr txBox="1">
            <a:spLocks noGrp="1"/>
          </p:cNvSpPr>
          <p:nvPr>
            <p:ph type="body" idx="1"/>
          </p:nvPr>
        </p:nvSpPr>
        <p:spPr>
          <a:xfrm>
            <a:off x="838200" y="2133600"/>
            <a:ext cx="7772400" cy="4114800"/>
          </a:xfrm>
          <a:prstGeom prst="rect">
            <a:avLst/>
          </a:prstGeom>
          <a:noFill/>
          <a:ln>
            <a:noFill/>
          </a:ln>
        </p:spPr>
        <p:txBody>
          <a:bodyPr lIns="91425" tIns="45700" rIns="91425" bIns="45700" anchor="t" anchorCtr="0">
            <a:noAutofit/>
          </a:bodyPr>
          <a:lstStyle/>
          <a:p>
            <a:pPr marL="274320" marR="0" lvl="0" indent="-274320" algn="l" rtl="0">
              <a:lnSpc>
                <a:spcPct val="90000"/>
              </a:lnSpc>
              <a:spcBef>
                <a:spcPts val="0"/>
              </a:spcBef>
              <a:buClr>
                <a:schemeClr val="accent1"/>
              </a:buClr>
              <a:buSzPct val="25000"/>
              <a:buFont typeface="Noto Symbol"/>
              <a:buNone/>
            </a:pPr>
            <a:r>
              <a:rPr lang="en-US" sz="2400" b="0" i="0" u="none" strike="noStrike" cap="none" baseline="0">
                <a:solidFill>
                  <a:schemeClr val="dk2"/>
                </a:solidFill>
                <a:latin typeface="Times New Roman"/>
                <a:ea typeface="Times New Roman"/>
                <a:cs typeface="Times New Roman"/>
                <a:sym typeface="Times New Roman"/>
              </a:rPr>
              <a:t>	</a:t>
            </a:r>
            <a:r>
              <a:rPr lang="en-US" sz="2800" b="0" i="0" u="none" strike="noStrike" cap="none" baseline="0">
                <a:solidFill>
                  <a:schemeClr val="dk2"/>
                </a:solidFill>
                <a:latin typeface="Comic Sans MS"/>
                <a:ea typeface="Comic Sans MS"/>
                <a:cs typeface="Comic Sans MS"/>
                <a:sym typeface="Comic Sans MS"/>
              </a:rPr>
              <a:t>Includes the following steps that schools are obligated to follow for ELL students:</a:t>
            </a:r>
          </a:p>
          <a:p>
            <a:pPr marL="576263" marR="0" lvl="1" indent="-284163" algn="l" rtl="0">
              <a:lnSpc>
                <a:spcPct val="90000"/>
              </a:lnSpc>
              <a:spcBef>
                <a:spcPts val="560"/>
              </a:spcBef>
              <a:buClr>
                <a:schemeClr val="accent1"/>
              </a:buClr>
              <a:buSzPct val="100000"/>
              <a:buFont typeface="Noto Symbol"/>
              <a:buChar char="∗"/>
            </a:pPr>
            <a:r>
              <a:rPr lang="en-US" sz="2800" b="0" i="0" u="none" strike="noStrike" cap="none" baseline="0">
                <a:solidFill>
                  <a:schemeClr val="dk2"/>
                </a:solidFill>
                <a:latin typeface="Comic Sans MS"/>
                <a:ea typeface="Comic Sans MS"/>
                <a:cs typeface="Comic Sans MS"/>
                <a:sym typeface="Comic Sans MS"/>
              </a:rPr>
              <a:t>Identification</a:t>
            </a:r>
          </a:p>
          <a:p>
            <a:pPr marL="576263" marR="0" lvl="1" indent="-284163" algn="l" rtl="0">
              <a:lnSpc>
                <a:spcPct val="90000"/>
              </a:lnSpc>
              <a:spcBef>
                <a:spcPts val="560"/>
              </a:spcBef>
              <a:buClr>
                <a:schemeClr val="accent1"/>
              </a:buClr>
              <a:buSzPct val="100000"/>
              <a:buFont typeface="Noto Symbol"/>
              <a:buChar char="∗"/>
            </a:pPr>
            <a:r>
              <a:rPr lang="en-US" sz="2800" b="0" i="0" u="none" strike="noStrike" cap="none" baseline="0">
                <a:solidFill>
                  <a:schemeClr val="dk2"/>
                </a:solidFill>
                <a:latin typeface="Comic Sans MS"/>
                <a:ea typeface="Comic Sans MS"/>
                <a:cs typeface="Comic Sans MS"/>
                <a:sym typeface="Comic Sans MS"/>
              </a:rPr>
              <a:t>Assessment</a:t>
            </a:r>
          </a:p>
          <a:p>
            <a:pPr marL="576263" marR="0" lvl="1" indent="-284163" algn="l" rtl="0">
              <a:lnSpc>
                <a:spcPct val="90000"/>
              </a:lnSpc>
              <a:spcBef>
                <a:spcPts val="560"/>
              </a:spcBef>
              <a:buClr>
                <a:schemeClr val="accent1"/>
              </a:buClr>
              <a:buSzPct val="100000"/>
              <a:buFont typeface="Noto Symbol"/>
              <a:buChar char="∗"/>
            </a:pPr>
            <a:r>
              <a:rPr lang="en-US" sz="2800" b="0" i="0" u="none" strike="noStrike" cap="none" baseline="0">
                <a:solidFill>
                  <a:schemeClr val="dk2"/>
                </a:solidFill>
                <a:latin typeface="Comic Sans MS"/>
                <a:ea typeface="Comic Sans MS"/>
                <a:cs typeface="Comic Sans MS"/>
                <a:sym typeface="Comic Sans MS"/>
              </a:rPr>
              <a:t>Program placement and instruction</a:t>
            </a:r>
          </a:p>
          <a:p>
            <a:pPr marL="576263" marR="0" lvl="1" indent="-284163" algn="l" rtl="0">
              <a:lnSpc>
                <a:spcPct val="90000"/>
              </a:lnSpc>
              <a:spcBef>
                <a:spcPts val="560"/>
              </a:spcBef>
              <a:buClr>
                <a:schemeClr val="accent1"/>
              </a:buClr>
              <a:buSzPct val="100000"/>
              <a:buFont typeface="Noto Symbol"/>
              <a:buChar char="∗"/>
            </a:pPr>
            <a:r>
              <a:rPr lang="en-US" sz="2800" b="0" i="0" u="none" strike="noStrike" cap="none" baseline="0">
                <a:solidFill>
                  <a:schemeClr val="dk2"/>
                </a:solidFill>
                <a:latin typeface="Comic Sans MS"/>
                <a:ea typeface="Comic Sans MS"/>
                <a:cs typeface="Comic Sans MS"/>
                <a:sym typeface="Comic Sans MS"/>
              </a:rPr>
              <a:t>Assessment, reassessment, recategorization, exiting, and monitoring of ELL students from program services into the mainstream education program</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381000"/>
            <a:ext cx="8018988" cy="920749"/>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3250" b="0" i="0" u="none" strike="noStrike" cap="none" baseline="0">
                <a:solidFill>
                  <a:srgbClr val="FFFFFF"/>
                </a:solidFill>
                <a:latin typeface="Comic Sans MS"/>
                <a:ea typeface="Comic Sans MS"/>
                <a:cs typeface="Comic Sans MS"/>
                <a:sym typeface="Comic Sans MS"/>
              </a:rPr>
              <a:t/>
            </a:r>
            <a:br>
              <a:rPr lang="en-US" sz="3250" b="0" i="0" u="none" strike="noStrike" cap="none" baseline="0">
                <a:solidFill>
                  <a:srgbClr val="FFFFFF"/>
                </a:solidFill>
                <a:latin typeface="Comic Sans MS"/>
                <a:ea typeface="Comic Sans MS"/>
                <a:cs typeface="Comic Sans MS"/>
                <a:sym typeface="Comic Sans MS"/>
              </a:rPr>
            </a:br>
            <a:r>
              <a:rPr lang="en-US" sz="3950" b="0" i="0" u="none" strike="noStrike" cap="none" baseline="0">
                <a:solidFill>
                  <a:srgbClr val="FFFFFF"/>
                </a:solidFill>
                <a:latin typeface="Comic Sans MS"/>
                <a:ea typeface="Comic Sans MS"/>
                <a:cs typeface="Comic Sans MS"/>
                <a:sym typeface="Comic Sans MS"/>
              </a:rPr>
              <a:t>Identification</a:t>
            </a:r>
          </a:p>
        </p:txBody>
      </p:sp>
      <p:sp>
        <p:nvSpPr>
          <p:cNvPr id="178" name="Shape 178"/>
          <p:cNvSpPr txBox="1">
            <a:spLocks noGrp="1"/>
          </p:cNvSpPr>
          <p:nvPr>
            <p:ph type="body" idx="1"/>
          </p:nvPr>
        </p:nvSpPr>
        <p:spPr>
          <a:xfrm>
            <a:off x="457200" y="1676400"/>
            <a:ext cx="8229600" cy="1524000"/>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1"/>
              </a:buClr>
              <a:buSzPct val="100000"/>
              <a:buFont typeface="Noto Symbol"/>
              <a:buChar char="∗"/>
            </a:pPr>
            <a:r>
              <a:rPr lang="en-US" sz="1800" b="0" i="0" u="none" strike="noStrike" cap="none" baseline="0">
                <a:solidFill>
                  <a:srgbClr val="595959"/>
                </a:solidFill>
                <a:latin typeface="Comic Sans MS"/>
                <a:ea typeface="Comic Sans MS"/>
                <a:cs typeface="Comic Sans MS"/>
                <a:sym typeface="Comic Sans MS"/>
              </a:rPr>
              <a:t>Student is a “K” Potential ELL if any </a:t>
            </a:r>
            <a:r>
              <a:rPr lang="en-US" sz="1800" b="1" i="0" u="none" strike="noStrike" cap="none" baseline="0">
                <a:solidFill>
                  <a:srgbClr val="3366FF"/>
                </a:solidFill>
                <a:latin typeface="Comic Sans MS"/>
                <a:ea typeface="Comic Sans MS"/>
                <a:cs typeface="Comic Sans MS"/>
                <a:sym typeface="Comic Sans MS"/>
              </a:rPr>
              <a:t>Language Other Than English is Marked</a:t>
            </a:r>
            <a:r>
              <a:rPr lang="en-US" sz="1800" b="0" i="0" u="none" strike="noStrike" cap="none" baseline="0">
                <a:solidFill>
                  <a:srgbClr val="595959"/>
                </a:solidFill>
                <a:latin typeface="Comic Sans MS"/>
                <a:ea typeface="Comic Sans MS"/>
                <a:cs typeface="Comic Sans MS"/>
                <a:sym typeface="Comic Sans MS"/>
              </a:rPr>
              <a:t> on the Student Enrollment Form (SIS-10W) or on a Home Language Survey (HLS).</a:t>
            </a:r>
          </a:p>
          <a:p>
            <a:pPr marL="274320" marR="0" lvl="0" indent="-274320" algn="l" rtl="0">
              <a:lnSpc>
                <a:spcPct val="80000"/>
              </a:lnSpc>
              <a:spcBef>
                <a:spcPts val="360"/>
              </a:spcBef>
              <a:buClr>
                <a:schemeClr val="accent1"/>
              </a:buClr>
              <a:buSzPct val="100000"/>
              <a:buFont typeface="Noto Symbol"/>
              <a:buChar char="∗"/>
            </a:pPr>
            <a:r>
              <a:rPr lang="en-US" sz="1800" b="0" i="0" u="none" strike="noStrike" cap="none" baseline="0">
                <a:solidFill>
                  <a:schemeClr val="dk2"/>
                </a:solidFill>
                <a:latin typeface="Comic Sans MS"/>
                <a:ea typeface="Comic Sans MS"/>
                <a:cs typeface="Comic Sans MS"/>
                <a:sym typeface="Comic Sans MS"/>
              </a:rPr>
              <a:t>Referral via Home Language Survey</a:t>
            </a:r>
          </a:p>
          <a:p>
            <a:pPr marL="342900" marR="0" lvl="1" indent="-342900" algn="l" rtl="0">
              <a:lnSpc>
                <a:spcPct val="80000"/>
              </a:lnSpc>
              <a:spcBef>
                <a:spcPts val="360"/>
              </a:spcBef>
              <a:buClr>
                <a:schemeClr val="accent1"/>
              </a:buClr>
              <a:buSzPct val="100000"/>
              <a:buFont typeface="Noto Symbol"/>
              <a:buChar char="∗"/>
            </a:pPr>
            <a:r>
              <a:rPr lang="en-US" sz="1800" b="0" i="0" u="none" strike="noStrike" cap="none" baseline="0">
                <a:solidFill>
                  <a:schemeClr val="dk2"/>
                </a:solidFill>
                <a:latin typeface="Comic Sans MS"/>
                <a:ea typeface="Comic Sans MS"/>
                <a:cs typeface="Comic Sans MS"/>
                <a:sym typeface="Comic Sans MS"/>
              </a:rPr>
              <a:t>Languages were not filled out correctly or a regular education teacher can refer a student</a:t>
            </a:r>
          </a:p>
          <a:p>
            <a:pPr marL="274320" marR="0" lvl="0" indent="-274320" algn="l" rtl="0">
              <a:lnSpc>
                <a:spcPct val="80000"/>
              </a:lnSpc>
              <a:spcBef>
                <a:spcPts val="360"/>
              </a:spcBef>
              <a:buClr>
                <a:schemeClr val="accent1"/>
              </a:buClr>
              <a:buFont typeface="Noto Symbol"/>
              <a:buNone/>
            </a:pPr>
            <a:endParaRPr sz="1800" b="0" i="0" u="none" strike="noStrike" cap="none" baseline="0">
              <a:solidFill>
                <a:srgbClr val="595959"/>
              </a:solidFill>
              <a:latin typeface="Comic Sans MS"/>
              <a:ea typeface="Comic Sans MS"/>
              <a:cs typeface="Comic Sans MS"/>
              <a:sym typeface="Comic Sans MS"/>
            </a:endParaRPr>
          </a:p>
          <a:p>
            <a:pPr marL="274320" marR="0" lvl="0" indent="-160020" algn="l" rtl="0">
              <a:lnSpc>
                <a:spcPct val="80000"/>
              </a:lnSpc>
              <a:spcBef>
                <a:spcPts val="360"/>
              </a:spcBef>
              <a:buClr>
                <a:schemeClr val="accent1"/>
              </a:buClr>
              <a:buFont typeface="Noto Symbol"/>
              <a:buNone/>
            </a:pPr>
            <a:endParaRPr sz="1800" b="0" i="0" u="none" strike="noStrike" cap="none" baseline="0">
              <a:solidFill>
                <a:srgbClr val="595959"/>
              </a:solidFill>
              <a:latin typeface="Comic Sans MS"/>
              <a:ea typeface="Comic Sans MS"/>
              <a:cs typeface="Comic Sans MS"/>
              <a:sym typeface="Comic Sans MS"/>
            </a:endParaRPr>
          </a:p>
          <a:p>
            <a:pPr marL="274320" marR="0" lvl="0" indent="-160020" algn="l" rtl="0">
              <a:lnSpc>
                <a:spcPct val="80000"/>
              </a:lnSpc>
              <a:spcBef>
                <a:spcPts val="360"/>
              </a:spcBef>
              <a:buClr>
                <a:schemeClr val="accent1"/>
              </a:buClr>
              <a:buFont typeface="Noto Symbol"/>
              <a:buNone/>
            </a:pPr>
            <a:endParaRPr sz="1800" b="0" i="0" u="none" strike="noStrike" cap="none" baseline="0">
              <a:solidFill>
                <a:srgbClr val="595959"/>
              </a:solidFill>
              <a:latin typeface="Comic Sans MS"/>
              <a:ea typeface="Comic Sans MS"/>
              <a:cs typeface="Comic Sans MS"/>
              <a:sym typeface="Comic Sans MS"/>
            </a:endParaRPr>
          </a:p>
          <a:p>
            <a:pPr marL="274320" marR="0" lvl="0" indent="-160020" algn="l" rtl="0">
              <a:lnSpc>
                <a:spcPct val="80000"/>
              </a:lnSpc>
              <a:spcBef>
                <a:spcPts val="360"/>
              </a:spcBef>
              <a:buClr>
                <a:schemeClr val="accent1"/>
              </a:buClr>
              <a:buFont typeface="Noto Symbol"/>
              <a:buNone/>
            </a:pPr>
            <a:endParaRPr sz="1800" b="0" i="0" u="none" strike="noStrike" cap="none" baseline="0">
              <a:solidFill>
                <a:srgbClr val="595959"/>
              </a:solidFill>
              <a:latin typeface="Comic Sans MS"/>
              <a:ea typeface="Comic Sans MS"/>
              <a:cs typeface="Comic Sans MS"/>
              <a:sym typeface="Comic Sans MS"/>
            </a:endParaRPr>
          </a:p>
          <a:p>
            <a:pPr marL="274320" marR="0" lvl="0" indent="-160020" algn="l" rtl="0">
              <a:lnSpc>
                <a:spcPct val="80000"/>
              </a:lnSpc>
              <a:spcBef>
                <a:spcPts val="360"/>
              </a:spcBef>
              <a:buClr>
                <a:schemeClr val="accent1"/>
              </a:buClr>
              <a:buFont typeface="Noto Symbol"/>
              <a:buNone/>
            </a:pPr>
            <a:endParaRPr sz="1800" b="0" i="0" u="none" strike="noStrike" cap="none" baseline="0">
              <a:solidFill>
                <a:srgbClr val="595959"/>
              </a:solidFill>
              <a:latin typeface="Comic Sans MS"/>
              <a:ea typeface="Comic Sans MS"/>
              <a:cs typeface="Comic Sans MS"/>
              <a:sym typeface="Comic Sans MS"/>
            </a:endParaRPr>
          </a:p>
        </p:txBody>
      </p:sp>
      <p:pic>
        <p:nvPicPr>
          <p:cNvPr id="179" name="Shape 179"/>
          <p:cNvPicPr preferRelativeResize="0"/>
          <p:nvPr/>
        </p:nvPicPr>
        <p:blipFill rotWithShape="1">
          <a:blip r:embed="rId3">
            <a:alphaModFix/>
          </a:blip>
          <a:srcRect/>
          <a:stretch/>
        </p:blipFill>
        <p:spPr>
          <a:xfrm>
            <a:off x="0" y="3200400"/>
            <a:ext cx="9144000" cy="31559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338328"/>
            <a:ext cx="8229600" cy="1252727"/>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4400" b="0" i="0" u="none" strike="noStrike" cap="none" baseline="0">
                <a:solidFill>
                  <a:srgbClr val="FFFFFF"/>
                </a:solidFill>
                <a:latin typeface="Comic Sans MS"/>
                <a:ea typeface="Comic Sans MS"/>
                <a:cs typeface="Comic Sans MS"/>
                <a:sym typeface="Comic Sans MS"/>
              </a:rPr>
              <a:t>Assessment</a:t>
            </a:r>
          </a:p>
        </p:txBody>
      </p:sp>
      <p:sp>
        <p:nvSpPr>
          <p:cNvPr id="186" name="Shape 186"/>
          <p:cNvSpPr txBox="1">
            <a:spLocks noGrp="1"/>
          </p:cNvSpPr>
          <p:nvPr>
            <p:ph type="body" idx="1"/>
          </p:nvPr>
        </p:nvSpPr>
        <p:spPr>
          <a:xfrm>
            <a:off x="990600" y="1752600"/>
            <a:ext cx="7696199" cy="45021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Noto Symbol"/>
              <a:buNone/>
            </a:pPr>
            <a:r>
              <a:rPr lang="en-US" sz="2200" b="0" i="0" u="none" strike="noStrike" cap="none" baseline="0">
                <a:solidFill>
                  <a:schemeClr val="dk2"/>
                </a:solidFill>
                <a:latin typeface="Comic Sans MS"/>
                <a:ea typeface="Comic Sans MS"/>
                <a:cs typeface="Comic Sans MS"/>
                <a:sym typeface="Comic Sans MS"/>
              </a:rPr>
              <a:t>    </a:t>
            </a:r>
            <a:r>
              <a:rPr lang="en-US" sz="2600" b="0" i="0" u="none" strike="noStrike" cap="none" baseline="0">
                <a:solidFill>
                  <a:schemeClr val="dk2"/>
                </a:solidFill>
                <a:latin typeface="Comic Sans MS"/>
                <a:ea typeface="Comic Sans MS"/>
                <a:cs typeface="Comic Sans MS"/>
                <a:sym typeface="Comic Sans MS"/>
              </a:rPr>
              <a:t>W-APT (WIDA ACCESS for ELL Placement Test)</a:t>
            </a:r>
          </a:p>
          <a:p>
            <a:pPr marL="576263" marR="0" lvl="1" indent="-284163" algn="l" rtl="0">
              <a:lnSpc>
                <a:spcPct val="90000"/>
              </a:lnSpc>
              <a:spcBef>
                <a:spcPts val="520"/>
              </a:spcBef>
              <a:buClr>
                <a:schemeClr val="accent1"/>
              </a:buClr>
              <a:buSzPct val="100000"/>
              <a:buFont typeface="Noto Symbol"/>
              <a:buChar char="∗"/>
            </a:pPr>
            <a:r>
              <a:rPr lang="en-US" sz="2600" b="0" i="0" u="none" strike="noStrike" cap="none" baseline="0">
                <a:solidFill>
                  <a:schemeClr val="dk2"/>
                </a:solidFill>
                <a:latin typeface="Comic Sans MS"/>
                <a:ea typeface="Comic Sans MS"/>
                <a:cs typeface="Comic Sans MS"/>
                <a:sym typeface="Comic Sans MS"/>
              </a:rPr>
              <a:t>State approved initial English language proficiency assessment</a:t>
            </a:r>
          </a:p>
          <a:p>
            <a:pPr marL="576263" marR="0" lvl="1" indent="-284163" algn="l" rtl="0">
              <a:lnSpc>
                <a:spcPct val="90000"/>
              </a:lnSpc>
              <a:spcBef>
                <a:spcPts val="520"/>
              </a:spcBef>
              <a:buClr>
                <a:schemeClr val="accent1"/>
              </a:buClr>
              <a:buSzPct val="100000"/>
              <a:buFont typeface="Noto Symbol"/>
              <a:buChar char="∗"/>
            </a:pPr>
            <a:r>
              <a:rPr lang="en-US" sz="2600" b="0" i="0" u="none" strike="noStrike" cap="none" baseline="0">
                <a:solidFill>
                  <a:schemeClr val="dk2"/>
                </a:solidFill>
                <a:latin typeface="Comic Sans MS"/>
                <a:ea typeface="Comic Sans MS"/>
                <a:cs typeface="Comic Sans MS"/>
                <a:sym typeface="Comic Sans MS"/>
              </a:rPr>
              <a:t>Parent consent is not required to test</a:t>
            </a:r>
          </a:p>
          <a:p>
            <a:pPr marL="301943" marR="0" lvl="1" indent="-9843" algn="l" rtl="0">
              <a:lnSpc>
                <a:spcPct val="90000"/>
              </a:lnSpc>
              <a:spcBef>
                <a:spcPts val="518"/>
              </a:spcBef>
              <a:buClr>
                <a:schemeClr val="accent1"/>
              </a:buClr>
              <a:buFont typeface="Noto Symbol"/>
              <a:buNone/>
            </a:pPr>
            <a:endParaRPr sz="2600" b="0" i="0" u="none" strike="noStrike" cap="none" baseline="0">
              <a:solidFill>
                <a:schemeClr val="dk2"/>
              </a:solidFill>
              <a:latin typeface="Comic Sans MS"/>
              <a:ea typeface="Comic Sans MS"/>
              <a:cs typeface="Comic Sans MS"/>
              <a:sym typeface="Comic Sans MS"/>
            </a:endParaRPr>
          </a:p>
          <a:p>
            <a:pPr marL="301943" marR="0" lvl="1" indent="-9843" algn="l" rtl="0">
              <a:lnSpc>
                <a:spcPct val="90000"/>
              </a:lnSpc>
              <a:spcBef>
                <a:spcPts val="520"/>
              </a:spcBef>
              <a:buClr>
                <a:schemeClr val="accent1"/>
              </a:buClr>
              <a:buSzPct val="25000"/>
              <a:buFont typeface="Noto Symbol"/>
              <a:buNone/>
            </a:pPr>
            <a:r>
              <a:rPr lang="en-US" sz="2600" b="0" i="0" u="none" strike="noStrike" cap="none" baseline="0">
                <a:solidFill>
                  <a:schemeClr val="dk2"/>
                </a:solidFill>
                <a:latin typeface="Comic Sans MS"/>
                <a:ea typeface="Comic Sans MS"/>
                <a:cs typeface="Comic Sans MS"/>
                <a:sym typeface="Comic Sans MS"/>
              </a:rPr>
              <a:t>WIDA ACCESS (Assessing Comprehension and Communication in English State-to-State for English Language Learners)  </a:t>
            </a:r>
          </a:p>
          <a:p>
            <a:pPr marL="576263" marR="0" lvl="1" indent="-284163" algn="l" rtl="0">
              <a:lnSpc>
                <a:spcPct val="90000"/>
              </a:lnSpc>
              <a:spcBef>
                <a:spcPts val="520"/>
              </a:spcBef>
              <a:buClr>
                <a:schemeClr val="accent1"/>
              </a:buClr>
              <a:buSzPct val="100000"/>
              <a:buFont typeface="Noto Symbol"/>
              <a:buChar char="∗"/>
            </a:pPr>
            <a:r>
              <a:rPr lang="en-US" sz="2600" b="0" i="0" u="none" strike="noStrike" cap="none" baseline="0">
                <a:solidFill>
                  <a:schemeClr val="dk2"/>
                </a:solidFill>
                <a:latin typeface="Comic Sans MS"/>
                <a:ea typeface="Comic Sans MS"/>
                <a:cs typeface="Comic Sans MS"/>
                <a:sym typeface="Comic Sans MS"/>
              </a:rPr>
              <a:t>Annual Test given in mid-January to end of February</a:t>
            </a:r>
          </a:p>
          <a:p>
            <a:pPr marL="576263" marR="0" lvl="1" indent="-284163" algn="l" rtl="0">
              <a:lnSpc>
                <a:spcPct val="90000"/>
              </a:lnSpc>
              <a:spcBef>
                <a:spcPts val="407"/>
              </a:spcBef>
              <a:buClr>
                <a:schemeClr val="accent1"/>
              </a:buClr>
              <a:buFont typeface="Noto Symbol"/>
              <a:buNone/>
            </a:pPr>
            <a:endParaRPr sz="2050" b="0" i="0" u="none" strike="noStrike" cap="none" baseline="0">
              <a:solidFill>
                <a:schemeClr val="dk2"/>
              </a:solidFill>
              <a:latin typeface="Comic Sans MS"/>
              <a:ea typeface="Comic Sans MS"/>
              <a:cs typeface="Comic Sans MS"/>
              <a:sym typeface="Comic Sans MS"/>
            </a:endParaRP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3528" y="457200"/>
            <a:ext cx="7477124" cy="91440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4000" b="0" i="0" u="none" strike="noStrike" cap="none" baseline="0">
                <a:solidFill>
                  <a:srgbClr val="FFFFFF"/>
                </a:solidFill>
                <a:latin typeface="Comic Sans MS"/>
                <a:ea typeface="Comic Sans MS"/>
                <a:cs typeface="Comic Sans MS"/>
                <a:sym typeface="Comic Sans MS"/>
              </a:rPr>
              <a:t>Categorization</a:t>
            </a:r>
          </a:p>
        </p:txBody>
      </p:sp>
      <p:sp>
        <p:nvSpPr>
          <p:cNvPr id="193" name="Shape 193"/>
          <p:cNvSpPr txBox="1">
            <a:spLocks noGrp="1"/>
          </p:cNvSpPr>
          <p:nvPr>
            <p:ph type="body" idx="1"/>
          </p:nvPr>
        </p:nvSpPr>
        <p:spPr>
          <a:xfrm>
            <a:off x="609599" y="1905000"/>
            <a:ext cx="8301210" cy="432548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accent1"/>
              </a:buClr>
              <a:buSzPct val="25000"/>
              <a:buFont typeface="Noto Symbol"/>
              <a:buNone/>
            </a:pPr>
            <a:r>
              <a:rPr lang="en-US" sz="2400" b="1" i="0" u="none" strike="noStrike" cap="none" baseline="0">
                <a:solidFill>
                  <a:schemeClr val="dk2"/>
                </a:solidFill>
                <a:latin typeface="Comic Sans MS"/>
                <a:ea typeface="Comic Sans MS"/>
                <a:cs typeface="Comic Sans MS"/>
                <a:sym typeface="Comic Sans MS"/>
              </a:rPr>
              <a:t>NEP</a:t>
            </a:r>
            <a:r>
              <a:rPr lang="en-US" sz="2400" b="0" i="0" u="none" strike="noStrike" cap="none" baseline="0">
                <a:solidFill>
                  <a:schemeClr val="dk2"/>
                </a:solidFill>
                <a:latin typeface="Comic Sans MS"/>
                <a:ea typeface="Comic Sans MS"/>
                <a:cs typeface="Comic Sans MS"/>
                <a:sym typeface="Comic Sans MS"/>
              </a:rPr>
              <a:t> - Non English Proficient (1.0-2.7 Overall)</a:t>
            </a:r>
          </a:p>
          <a:p>
            <a:pPr marL="274320" marR="0" lvl="0" indent="-274320" algn="l" rtl="0">
              <a:lnSpc>
                <a:spcPct val="80000"/>
              </a:lnSpc>
              <a:spcBef>
                <a:spcPts val="480"/>
              </a:spcBef>
              <a:buClr>
                <a:schemeClr val="accent1"/>
              </a:buClr>
              <a:buSzPct val="100000"/>
              <a:buFont typeface="Noto Symbol"/>
              <a:buChar char="∗"/>
            </a:pPr>
            <a:r>
              <a:rPr lang="en-US" sz="2400" b="0" i="0" u="none" strike="noStrike" cap="none" baseline="0">
                <a:solidFill>
                  <a:schemeClr val="dk2"/>
                </a:solidFill>
                <a:latin typeface="Comic Sans MS"/>
                <a:ea typeface="Comic Sans MS"/>
                <a:cs typeface="Comic Sans MS"/>
                <a:sym typeface="Comic Sans MS"/>
              </a:rPr>
              <a:t>Minimal or no proficiency in understanding and speaking English</a:t>
            </a:r>
          </a:p>
          <a:p>
            <a:pPr marL="576263" marR="0" lvl="1" indent="-284163" algn="l" rtl="0">
              <a:lnSpc>
                <a:spcPct val="80000"/>
              </a:lnSpc>
              <a:spcBef>
                <a:spcPts val="480"/>
              </a:spcBef>
              <a:buClr>
                <a:schemeClr val="accent1"/>
              </a:buClr>
              <a:buFont typeface="Noto Symbol"/>
              <a:buNone/>
            </a:pPr>
            <a:endParaRPr sz="2400" b="0" i="0" u="none" strike="noStrike" cap="none" baseline="0">
              <a:solidFill>
                <a:schemeClr val="dk2"/>
              </a:solidFill>
              <a:latin typeface="Comic Sans MS"/>
              <a:ea typeface="Comic Sans MS"/>
              <a:cs typeface="Comic Sans MS"/>
              <a:sym typeface="Comic Sans MS"/>
            </a:endParaRPr>
          </a:p>
          <a:p>
            <a:pPr marL="0" marR="0" lvl="0" indent="0" algn="l" rtl="0">
              <a:lnSpc>
                <a:spcPct val="80000"/>
              </a:lnSpc>
              <a:spcBef>
                <a:spcPts val="480"/>
              </a:spcBef>
              <a:buClr>
                <a:schemeClr val="accent1"/>
              </a:buClr>
              <a:buSzPct val="25000"/>
              <a:buFont typeface="Noto Symbol"/>
              <a:buNone/>
            </a:pPr>
            <a:r>
              <a:rPr lang="en-US" sz="2400" b="1" i="0" u="none" strike="noStrike" cap="none" baseline="0">
                <a:solidFill>
                  <a:schemeClr val="dk2"/>
                </a:solidFill>
                <a:latin typeface="Comic Sans MS"/>
                <a:ea typeface="Comic Sans MS"/>
                <a:cs typeface="Comic Sans MS"/>
                <a:sym typeface="Comic Sans MS"/>
              </a:rPr>
              <a:t>LEP</a:t>
            </a:r>
            <a:r>
              <a:rPr lang="en-US" sz="2400" b="0" i="0" u="none" strike="noStrike" cap="none" baseline="0">
                <a:solidFill>
                  <a:schemeClr val="dk2"/>
                </a:solidFill>
                <a:latin typeface="Comic Sans MS"/>
                <a:ea typeface="Comic Sans MS"/>
                <a:cs typeface="Comic Sans MS"/>
                <a:sym typeface="Comic Sans MS"/>
              </a:rPr>
              <a:t> - Limited English Proficient (2.8-4.7 Overall)</a:t>
            </a:r>
          </a:p>
          <a:p>
            <a:pPr marL="274320" marR="0" lvl="0" indent="-274320" algn="l" rtl="0">
              <a:lnSpc>
                <a:spcPct val="80000"/>
              </a:lnSpc>
              <a:spcBef>
                <a:spcPts val="480"/>
              </a:spcBef>
              <a:buClr>
                <a:schemeClr val="accent1"/>
              </a:buClr>
              <a:buSzPct val="100000"/>
              <a:buFont typeface="Noto Symbol"/>
              <a:buChar char="∗"/>
            </a:pPr>
            <a:r>
              <a:rPr lang="en-US" sz="2400" b="0" i="0" u="none" strike="noStrike" cap="none" baseline="0">
                <a:solidFill>
                  <a:schemeClr val="dk2"/>
                </a:solidFill>
                <a:latin typeface="Comic Sans MS"/>
                <a:ea typeface="Comic Sans MS"/>
                <a:cs typeface="Comic Sans MS"/>
                <a:sym typeface="Comic Sans MS"/>
              </a:rPr>
              <a:t>Functionally proficient in understanding and speaking English, but limited in reading and writing skills</a:t>
            </a:r>
          </a:p>
          <a:p>
            <a:pPr marL="0" marR="0" lvl="0" indent="0" algn="l" rtl="0">
              <a:lnSpc>
                <a:spcPct val="80000"/>
              </a:lnSpc>
              <a:spcBef>
                <a:spcPts val="480"/>
              </a:spcBef>
              <a:buClr>
                <a:schemeClr val="accent1"/>
              </a:buClr>
              <a:buFont typeface="Noto Symbol"/>
              <a:buNone/>
            </a:pPr>
            <a:endParaRPr sz="2400" b="0" i="0" u="none" strike="noStrike" cap="none" baseline="0">
              <a:solidFill>
                <a:schemeClr val="dk2"/>
              </a:solidFill>
              <a:latin typeface="Comic Sans MS"/>
              <a:ea typeface="Comic Sans MS"/>
              <a:cs typeface="Comic Sans MS"/>
              <a:sym typeface="Comic Sans MS"/>
            </a:endParaRPr>
          </a:p>
          <a:p>
            <a:pPr marL="0" marR="0" lvl="0" indent="0" algn="l" rtl="0">
              <a:lnSpc>
                <a:spcPct val="80000"/>
              </a:lnSpc>
              <a:spcBef>
                <a:spcPts val="480"/>
              </a:spcBef>
              <a:buClr>
                <a:schemeClr val="accent1"/>
              </a:buClr>
              <a:buSzPct val="25000"/>
              <a:buFont typeface="Noto Symbol"/>
              <a:buNone/>
            </a:pPr>
            <a:r>
              <a:rPr lang="en-US" sz="2400" b="1" i="0" u="none" strike="noStrike" cap="none" baseline="0">
                <a:solidFill>
                  <a:schemeClr val="dk2"/>
                </a:solidFill>
                <a:latin typeface="Comic Sans MS"/>
                <a:ea typeface="Comic Sans MS"/>
                <a:cs typeface="Comic Sans MS"/>
                <a:sym typeface="Comic Sans MS"/>
              </a:rPr>
              <a:t>FEP</a:t>
            </a:r>
            <a:r>
              <a:rPr lang="en-US" sz="2400" b="0" i="0" u="none" strike="noStrike" cap="none" baseline="0">
                <a:solidFill>
                  <a:schemeClr val="dk2"/>
                </a:solidFill>
                <a:latin typeface="Comic Sans MS"/>
                <a:ea typeface="Comic Sans MS"/>
                <a:cs typeface="Comic Sans MS"/>
                <a:sym typeface="Comic Sans MS"/>
              </a:rPr>
              <a:t> – Functionally English Proficient (4.8-6.0 Overall);    </a:t>
            </a:r>
          </a:p>
          <a:p>
            <a:pPr marL="0" marR="0" lvl="0" indent="0" algn="l" rtl="0">
              <a:lnSpc>
                <a:spcPct val="80000"/>
              </a:lnSpc>
              <a:spcBef>
                <a:spcPts val="480"/>
              </a:spcBef>
              <a:buClr>
                <a:schemeClr val="accent1"/>
              </a:buClr>
              <a:buSzPct val="25000"/>
              <a:buFont typeface="Noto Symbol"/>
              <a:buNone/>
            </a:pPr>
            <a:r>
              <a:rPr lang="en-US" sz="2400" b="0" i="0" u="none" strike="noStrike" cap="none" baseline="0">
                <a:solidFill>
                  <a:schemeClr val="dk2"/>
                </a:solidFill>
                <a:latin typeface="Comic Sans MS"/>
                <a:ea typeface="Comic Sans MS"/>
                <a:cs typeface="Comic Sans MS"/>
                <a:sym typeface="Comic Sans MS"/>
              </a:rPr>
              <a:t>         4.2 Literacy PL </a:t>
            </a:r>
          </a:p>
          <a:p>
            <a:pPr marL="576263" marR="0" lvl="1" indent="-284163" algn="l" rtl="0">
              <a:lnSpc>
                <a:spcPct val="80000"/>
              </a:lnSpc>
              <a:spcBef>
                <a:spcPts val="480"/>
              </a:spcBef>
              <a:buClr>
                <a:schemeClr val="accent1"/>
              </a:buClr>
              <a:buFont typeface="Noto Symbol"/>
              <a:buNone/>
            </a:pPr>
            <a:endParaRPr sz="2400" b="0" i="0" u="none" strike="noStrike" cap="none" baseline="0">
              <a:solidFill>
                <a:schemeClr val="dk2"/>
              </a:solidFill>
              <a:latin typeface="Comic Sans MS"/>
              <a:ea typeface="Comic Sans MS"/>
              <a:cs typeface="Comic Sans MS"/>
              <a:sym typeface="Comic Sans MS"/>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86141" y="152400"/>
            <a:ext cx="6870700" cy="784224"/>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3200" b="0" i="0" u="none" strike="noStrike" cap="none" baseline="0">
                <a:solidFill>
                  <a:srgbClr val="FFFFFF"/>
                </a:solidFill>
                <a:latin typeface="Comic Sans MS"/>
                <a:ea typeface="Comic Sans MS"/>
                <a:cs typeface="Comic Sans MS"/>
                <a:sym typeface="Comic Sans MS"/>
              </a:rPr>
              <a:t>ELL Services Decision Making </a:t>
            </a:r>
          </a:p>
        </p:txBody>
      </p:sp>
      <p:sp>
        <p:nvSpPr>
          <p:cNvPr id="201" name="Shape 201"/>
          <p:cNvSpPr txBox="1">
            <a:spLocks noGrp="1"/>
          </p:cNvSpPr>
          <p:nvPr>
            <p:ph type="body" idx="1"/>
          </p:nvPr>
        </p:nvSpPr>
        <p:spPr>
          <a:xfrm>
            <a:off x="833528" y="1661065"/>
            <a:ext cx="7858978" cy="4881209"/>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Noto Symbol"/>
              <a:buNone/>
            </a:pPr>
            <a:r>
              <a:rPr lang="en-US" sz="2400" b="0" i="0" u="none" strike="noStrike" cap="none" baseline="0">
                <a:solidFill>
                  <a:schemeClr val="dk2"/>
                </a:solidFill>
                <a:latin typeface="Galdeano"/>
                <a:ea typeface="Galdeano"/>
                <a:cs typeface="Galdeano"/>
                <a:sym typeface="Galdeano"/>
              </a:rPr>
              <a:t> </a:t>
            </a:r>
          </a:p>
          <a:p>
            <a:pPr marL="0" marR="0" lvl="0" indent="0" algn="l" rtl="0">
              <a:spcBef>
                <a:spcPts val="480"/>
              </a:spcBef>
              <a:buClr>
                <a:schemeClr val="accent1"/>
              </a:buClr>
              <a:buSzPct val="25000"/>
              <a:buFont typeface="Noto Symbol"/>
              <a:buNone/>
            </a:pPr>
            <a:r>
              <a:rPr lang="en-US" sz="2400" b="0" i="0" u="none" strike="noStrike" cap="none" baseline="0">
                <a:solidFill>
                  <a:schemeClr val="dk2"/>
                </a:solidFill>
                <a:latin typeface="Galdeano"/>
                <a:ea typeface="Galdeano"/>
                <a:cs typeface="Galdeano"/>
                <a:sym typeface="Galdeano"/>
              </a:rPr>
              <a:t>                   </a:t>
            </a:r>
          </a:p>
        </p:txBody>
      </p:sp>
      <p:pic>
        <p:nvPicPr>
          <p:cNvPr id="202" name="Shape 202"/>
          <p:cNvPicPr preferRelativeResize="0"/>
          <p:nvPr/>
        </p:nvPicPr>
        <p:blipFill rotWithShape="1">
          <a:blip r:embed="rId3">
            <a:alphaModFix/>
          </a:blip>
          <a:srcRect/>
          <a:stretch/>
        </p:blipFill>
        <p:spPr>
          <a:xfrm>
            <a:off x="0" y="936625"/>
            <a:ext cx="9144000" cy="5921375"/>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165225" y="275140"/>
            <a:ext cx="6629400" cy="590550"/>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3950" b="0" i="0" u="none" strike="noStrike" cap="none" baseline="0">
                <a:solidFill>
                  <a:srgbClr val="FFFFFF"/>
                </a:solidFill>
                <a:latin typeface="Comic Sans MS"/>
                <a:ea typeface="Comic Sans MS"/>
                <a:cs typeface="Comic Sans MS"/>
                <a:sym typeface="Comic Sans MS"/>
              </a:rPr>
              <a:t>Service Delivery</a:t>
            </a:r>
          </a:p>
        </p:txBody>
      </p:sp>
      <p:sp>
        <p:nvSpPr>
          <p:cNvPr id="210" name="Shape 210"/>
          <p:cNvSpPr txBox="1">
            <a:spLocks noGrp="1"/>
          </p:cNvSpPr>
          <p:nvPr>
            <p:ph type="body" idx="1"/>
          </p:nvPr>
        </p:nvSpPr>
        <p:spPr>
          <a:xfrm>
            <a:off x="761999" y="1041400"/>
            <a:ext cx="7958667" cy="55626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1"/>
              </a:buClr>
              <a:buSzPct val="100000"/>
              <a:buFont typeface="Noto Symbol"/>
              <a:buChar char="∗"/>
            </a:pPr>
            <a:r>
              <a:rPr lang="en-US" sz="2400" b="0" i="0" u="none" strike="noStrike" cap="none" baseline="0">
                <a:solidFill>
                  <a:schemeClr val="dk2"/>
                </a:solidFill>
                <a:latin typeface="Galdeano"/>
                <a:ea typeface="Galdeano"/>
                <a:cs typeface="Galdeano"/>
                <a:sym typeface="Galdeano"/>
              </a:rPr>
              <a:t>Offered to ELLs via a Language Instruction Educational Program (LIEP)</a:t>
            </a:r>
          </a:p>
          <a:p>
            <a:pPr marL="0" marR="0" lvl="0" indent="0" algn="l" rtl="0">
              <a:spcBef>
                <a:spcPts val="480"/>
              </a:spcBef>
              <a:buClr>
                <a:schemeClr val="accent1"/>
              </a:buClr>
              <a:buSzPct val="25000"/>
              <a:buFont typeface="Noto Symbol"/>
              <a:buNone/>
            </a:pPr>
            <a:r>
              <a:rPr lang="en-US" sz="2400" b="0" i="0" u="none" strike="noStrike" cap="none" baseline="0">
                <a:solidFill>
                  <a:schemeClr val="dk2"/>
                </a:solidFill>
                <a:latin typeface="Galdeano"/>
                <a:ea typeface="Galdeano"/>
                <a:cs typeface="Galdeano"/>
                <a:sym typeface="Galdeano"/>
              </a:rPr>
              <a:t>        </a:t>
            </a:r>
            <a:r>
              <a:rPr lang="en-US" sz="2000" b="0" i="0" u="none" strike="noStrike" cap="none" baseline="0">
                <a:solidFill>
                  <a:schemeClr val="dk2"/>
                </a:solidFill>
                <a:latin typeface="Galdeano"/>
                <a:ea typeface="Galdeano"/>
                <a:cs typeface="Galdeano"/>
                <a:sym typeface="Galdeano"/>
              </a:rPr>
              <a:t>1. Sheltered English instruction</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The goal is proficiency in English while learning content in an all-English setting</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Instruction is adapted to students’ proficiency in English, and is supported by visual aids and first language support as available</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Fully developed prototypes of this program include Sheltered Instructional Observational Protocol (SIOP) and Specially designed academic instruction delivered in English (SDAIE)</a:t>
            </a:r>
          </a:p>
          <a:p>
            <a:pPr marL="627063" marR="0" lvl="2" indent="-4762" algn="l" rtl="0">
              <a:spcBef>
                <a:spcPts val="400"/>
              </a:spcBef>
              <a:buClr>
                <a:schemeClr val="accent1"/>
              </a:buClr>
              <a:buSzPct val="25000"/>
              <a:buFont typeface="Noto Symbol"/>
              <a:buNone/>
            </a:pPr>
            <a:r>
              <a:rPr lang="en-US" sz="2000" b="0" i="0" u="none" strike="noStrike" cap="none" baseline="0">
                <a:solidFill>
                  <a:schemeClr val="dk2"/>
                </a:solidFill>
                <a:latin typeface="Galdeano"/>
                <a:ea typeface="Galdeano"/>
                <a:cs typeface="Galdeano"/>
                <a:sym typeface="Galdeano"/>
              </a:rPr>
              <a:t>2.  Structured English Immersion (SEI)</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The goal is fluency in English, usually serving only ELLs in the classroom</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All instruction is in English, adjusted to the proficiency level of students so subject matter is comprehensible</a:t>
            </a:r>
          </a:p>
          <a:p>
            <a:pPr marL="627063" marR="0" lvl="2" indent="-4762" algn="l" rtl="0">
              <a:spcBef>
                <a:spcPts val="400"/>
              </a:spcBef>
              <a:buClr>
                <a:schemeClr val="accent1"/>
              </a:buClr>
              <a:buSzPct val="25000"/>
              <a:buFont typeface="Noto Symbol"/>
              <a:buNone/>
            </a:pPr>
            <a:r>
              <a:rPr lang="en-US" sz="2000" b="0" i="0" u="none" strike="noStrike" cap="none" baseline="0">
                <a:solidFill>
                  <a:schemeClr val="dk2"/>
                </a:solidFill>
                <a:latin typeface="Galdeano"/>
                <a:ea typeface="Galdeano"/>
                <a:cs typeface="Galdeano"/>
                <a:sym typeface="Galdeano"/>
              </a:rPr>
              <a:t>3. Content Area Tutoring (CAT)</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1"/>
                </a:solidFill>
                <a:latin typeface="Galdeano"/>
                <a:ea typeface="Galdeano"/>
                <a:cs typeface="Galdeano"/>
                <a:sym typeface="Galdeano"/>
              </a:rPr>
              <a:t>The goal is fluency in English</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1"/>
                </a:solidFill>
                <a:latin typeface="Galdeano"/>
                <a:ea typeface="Galdeano"/>
                <a:cs typeface="Galdeano"/>
                <a:sym typeface="Galdeano"/>
              </a:rPr>
              <a:t>Individual or small group tutoring is provided to ELLs during the school day for students near English proficiency</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1"/>
                </a:solidFill>
                <a:latin typeface="Galdeano"/>
                <a:ea typeface="Galdeano"/>
                <a:cs typeface="Galdeano"/>
                <a:sym typeface="Galdeano"/>
              </a:rPr>
              <a:t>Tutoring may be in a mainstream classroom in such content areas as English language arts, math, science, and social studies</a:t>
            </a:r>
          </a:p>
          <a:p>
            <a:pPr marL="627063" marR="0" lvl="2" indent="-4762" algn="l" rtl="0">
              <a:spcBef>
                <a:spcPts val="400"/>
              </a:spcBef>
              <a:buClr>
                <a:schemeClr val="accent1"/>
              </a:buClr>
              <a:buSzPct val="25000"/>
              <a:buFont typeface="Noto Symbol"/>
              <a:buNone/>
            </a:pPr>
            <a:r>
              <a:rPr lang="en-US" sz="2000" b="0" i="0" u="none" strike="noStrike" cap="none" baseline="0">
                <a:solidFill>
                  <a:schemeClr val="dk2"/>
                </a:solidFill>
                <a:latin typeface="Galdeano"/>
                <a:ea typeface="Galdeano"/>
                <a:cs typeface="Galdeano"/>
                <a:sym typeface="Galdeano"/>
              </a:rPr>
              <a:t>4.  Pull-out English-as-a-Second Language (ESL)</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The goal is to develop fluency in English</a:t>
            </a:r>
          </a:p>
          <a:p>
            <a:pPr marL="855663" marR="0" lvl="2" indent="-233362" algn="l" rtl="0">
              <a:spcBef>
                <a:spcPts val="240"/>
              </a:spcBef>
              <a:buClr>
                <a:schemeClr val="accent1"/>
              </a:buClr>
              <a:buSzPct val="100000"/>
              <a:buFont typeface="Noto Symbol"/>
              <a:buChar char="✓"/>
            </a:pPr>
            <a:r>
              <a:rPr lang="en-US" sz="1200" b="0" i="0" u="none" strike="noStrike" cap="none" baseline="0">
                <a:solidFill>
                  <a:schemeClr val="dk2"/>
                </a:solidFill>
                <a:latin typeface="Galdeano"/>
                <a:ea typeface="Galdeano"/>
                <a:cs typeface="Galdeano"/>
                <a:sym typeface="Galdeano"/>
              </a:rPr>
              <a:t>Ell students leave mainstream classroom part of the day to receive ESL instruction, often focused on grammar, vocabulary, and communication skills, not academic content.  </a:t>
            </a:r>
          </a:p>
        </p:txBody>
      </p:sp>
      <p:sp>
        <p:nvSpPr>
          <p:cNvPr id="211" name="Shape 211"/>
          <p:cNvSpPr txBox="1"/>
          <p:nvPr/>
        </p:nvSpPr>
        <p:spPr>
          <a:xfrm>
            <a:off x="2032000" y="211666"/>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Galdeano"/>
              <a:ea typeface="Galdeano"/>
              <a:cs typeface="Galdeano"/>
              <a:sym typeface="Galdeano"/>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438984" y="457200"/>
            <a:ext cx="5739547" cy="923372"/>
          </a:xfrm>
          <a:prstGeom prst="rect">
            <a:avLst/>
          </a:prstGeom>
          <a:noFill/>
          <a:ln>
            <a:noFill/>
          </a:ln>
        </p:spPr>
        <p:txBody>
          <a:bodyPr lIns="91425" tIns="45700" rIns="91425" bIns="45700" anchor="ctr" anchorCtr="0">
            <a:noAutofit/>
          </a:bodyPr>
          <a:lstStyle/>
          <a:p>
            <a:pPr marL="0" marR="0" lvl="0" indent="0" algn="ctr" rtl="0">
              <a:spcBef>
                <a:spcPts val="0"/>
              </a:spcBef>
              <a:buClr>
                <a:srgbClr val="FFFFFF"/>
              </a:buClr>
              <a:buSzPct val="25000"/>
              <a:buFont typeface="Comic Sans MS"/>
              <a:buNone/>
            </a:pPr>
            <a:r>
              <a:rPr lang="en-US" sz="3950" b="0" i="0" u="none" strike="noStrike" cap="none" baseline="0">
                <a:solidFill>
                  <a:srgbClr val="FFFFFF"/>
                </a:solidFill>
                <a:latin typeface="Comic Sans MS"/>
                <a:ea typeface="Comic Sans MS"/>
                <a:cs typeface="Comic Sans MS"/>
                <a:sym typeface="Comic Sans MS"/>
              </a:rPr>
              <a:t>ELL Staffing and Resources</a:t>
            </a:r>
          </a:p>
        </p:txBody>
      </p:sp>
      <p:sp>
        <p:nvSpPr>
          <p:cNvPr id="218" name="Shape 218"/>
          <p:cNvSpPr txBox="1">
            <a:spLocks noGrp="1"/>
          </p:cNvSpPr>
          <p:nvPr>
            <p:ph type="body" idx="1"/>
          </p:nvPr>
        </p:nvSpPr>
        <p:spPr>
          <a:xfrm>
            <a:off x="349248" y="1936750"/>
            <a:ext cx="8556625" cy="4749799"/>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buClr>
                <a:schemeClr val="accent1"/>
              </a:buClr>
              <a:buSzPct val="100000"/>
              <a:buFont typeface="Noto Symbol"/>
              <a:buChar char="∗"/>
            </a:pPr>
            <a:r>
              <a:rPr lang="en-US" sz="2200" b="0" i="0" u="none" strike="noStrike" cap="none" baseline="0">
                <a:solidFill>
                  <a:srgbClr val="FF0000"/>
                </a:solidFill>
                <a:latin typeface="Comic Sans MS"/>
                <a:ea typeface="Comic Sans MS"/>
                <a:cs typeface="Comic Sans MS"/>
                <a:sym typeface="Comic Sans MS"/>
              </a:rPr>
              <a:t>The </a:t>
            </a:r>
            <a:r>
              <a:rPr lang="en-US" sz="2200" b="1" i="0" u="sng" strike="noStrike" cap="none" baseline="0">
                <a:solidFill>
                  <a:srgbClr val="FF0000"/>
                </a:solidFill>
                <a:latin typeface="Comic Sans MS"/>
                <a:ea typeface="Comic Sans MS"/>
                <a:cs typeface="Comic Sans MS"/>
                <a:sym typeface="Comic Sans MS"/>
              </a:rPr>
              <a:t>school</a:t>
            </a:r>
            <a:r>
              <a:rPr lang="en-US" sz="2200" b="0" i="0" u="none" strike="noStrike" cap="none" baseline="0">
                <a:solidFill>
                  <a:srgbClr val="FF0000"/>
                </a:solidFill>
                <a:latin typeface="Comic Sans MS"/>
                <a:ea typeface="Comic Sans MS"/>
                <a:cs typeface="Comic Sans MS"/>
                <a:sym typeface="Comic Sans MS"/>
              </a:rPr>
              <a:t> is responsible to provide the necessary resources</a:t>
            </a:r>
          </a:p>
          <a:p>
            <a:pPr marL="274320" marR="0" lvl="0" indent="-274320" algn="l" rtl="0">
              <a:lnSpc>
                <a:spcPct val="80000"/>
              </a:lnSpc>
              <a:spcBef>
                <a:spcPts val="440"/>
              </a:spcBef>
              <a:buClr>
                <a:schemeClr val="accent1"/>
              </a:buClr>
              <a:buSzPct val="100000"/>
              <a:buFont typeface="Noto Symbol"/>
              <a:buChar char="∗"/>
            </a:pPr>
            <a:r>
              <a:rPr lang="en-US" sz="2200" b="0" i="0" u="none" strike="noStrike" cap="none" baseline="0">
                <a:solidFill>
                  <a:srgbClr val="FF0000"/>
                </a:solidFill>
                <a:latin typeface="Comic Sans MS"/>
                <a:ea typeface="Comic Sans MS"/>
                <a:cs typeface="Comic Sans MS"/>
                <a:sym typeface="Comic Sans MS"/>
              </a:rPr>
              <a:t>Highly Qualified staffing</a:t>
            </a:r>
          </a:p>
          <a:p>
            <a:pPr marL="274320" marR="0" lvl="0" indent="-274320" algn="ctr" rtl="0">
              <a:lnSpc>
                <a:spcPct val="80000"/>
              </a:lnSpc>
              <a:spcBef>
                <a:spcPts val="440"/>
              </a:spcBef>
              <a:buClr>
                <a:schemeClr val="accent1"/>
              </a:buClr>
              <a:buSzPct val="25000"/>
              <a:buFont typeface="Noto Symbol"/>
              <a:buNone/>
            </a:pPr>
            <a:r>
              <a:rPr lang="en-US" sz="2200" b="0" i="0" u="none" strike="noStrike" cap="none" baseline="0">
                <a:solidFill>
                  <a:schemeClr val="dk2"/>
                </a:solidFill>
                <a:latin typeface="Comic Sans MS"/>
                <a:ea typeface="Comic Sans MS"/>
                <a:cs typeface="Comic Sans MS"/>
                <a:sym typeface="Comic Sans MS"/>
              </a:rPr>
              <a:t>Competencies</a:t>
            </a:r>
          </a:p>
          <a:p>
            <a:pPr marL="274320" marR="0" lvl="0" indent="-274320" algn="l" rtl="0">
              <a:lnSpc>
                <a:spcPct val="80000"/>
              </a:lnSpc>
              <a:spcBef>
                <a:spcPts val="440"/>
              </a:spcBef>
              <a:buClr>
                <a:schemeClr val="accent1"/>
              </a:buClr>
              <a:buSzPct val="100000"/>
              <a:buFont typeface="Noto Symbol"/>
              <a:buAutoNum type="arabicPeriod"/>
            </a:pPr>
            <a:r>
              <a:rPr lang="en-US" sz="2200" b="0" i="0" u="none" strike="noStrike" cap="none" baseline="0">
                <a:solidFill>
                  <a:srgbClr val="FF0000"/>
                </a:solidFill>
                <a:latin typeface="Comic Sans MS"/>
                <a:ea typeface="Comic Sans MS"/>
                <a:cs typeface="Comic Sans MS"/>
                <a:sym typeface="Comic Sans MS"/>
              </a:rPr>
              <a:t>Understanding and applying knowledge of first and second language development, literacy development, and content area learning</a:t>
            </a:r>
          </a:p>
          <a:p>
            <a:pPr marL="274320" marR="0" lvl="0" indent="-274320" algn="l" rtl="0">
              <a:lnSpc>
                <a:spcPct val="80000"/>
              </a:lnSpc>
              <a:spcBef>
                <a:spcPts val="440"/>
              </a:spcBef>
              <a:buClr>
                <a:schemeClr val="accent1"/>
              </a:buClr>
              <a:buSzPct val="100000"/>
              <a:buFont typeface="Noto Symbol"/>
              <a:buAutoNum type="arabicPeriod"/>
            </a:pPr>
            <a:r>
              <a:rPr lang="en-US" sz="2200" b="0" i="0" u="none" strike="noStrike" cap="none" baseline="0">
                <a:solidFill>
                  <a:srgbClr val="FF0000"/>
                </a:solidFill>
                <a:latin typeface="Comic Sans MS"/>
                <a:ea typeface="Comic Sans MS"/>
                <a:cs typeface="Comic Sans MS"/>
                <a:sym typeface="Comic Sans MS"/>
              </a:rPr>
              <a:t>Using effective, teaching practices to enhance learning </a:t>
            </a:r>
          </a:p>
          <a:p>
            <a:pPr marL="274320" marR="0" lvl="0" indent="-274320" algn="l" rtl="0">
              <a:lnSpc>
                <a:spcPct val="80000"/>
              </a:lnSpc>
              <a:spcBef>
                <a:spcPts val="440"/>
              </a:spcBef>
              <a:buClr>
                <a:schemeClr val="accent1"/>
              </a:buClr>
              <a:buSzPct val="100000"/>
              <a:buFont typeface="Noto Symbol"/>
              <a:buAutoNum type="arabicPeriod"/>
            </a:pPr>
            <a:r>
              <a:rPr lang="en-US" sz="2200" b="0" i="0" u="none" strike="noStrike" cap="none" baseline="0">
                <a:solidFill>
                  <a:srgbClr val="FF0000"/>
                </a:solidFill>
                <a:latin typeface="Comic Sans MS"/>
                <a:ea typeface="Comic Sans MS"/>
                <a:cs typeface="Comic Sans MS"/>
                <a:sym typeface="Comic Sans MS"/>
              </a:rPr>
              <a:t>Understanding and applying knowledge of cultures and cultural learning styles of English </a:t>
            </a:r>
          </a:p>
          <a:p>
            <a:pPr marL="274320" marR="0" lvl="0" indent="-274320" algn="l" rtl="0">
              <a:lnSpc>
                <a:spcPct val="80000"/>
              </a:lnSpc>
              <a:spcBef>
                <a:spcPts val="440"/>
              </a:spcBef>
              <a:buClr>
                <a:schemeClr val="accent1"/>
              </a:buClr>
              <a:buSzPct val="100000"/>
              <a:buFont typeface="Noto Symbol"/>
              <a:buAutoNum type="arabicPeriod"/>
            </a:pPr>
            <a:r>
              <a:rPr lang="en-US" sz="2200" b="0" i="0" u="none" strike="noStrike" cap="none" baseline="0">
                <a:solidFill>
                  <a:srgbClr val="FF0000"/>
                </a:solidFill>
                <a:latin typeface="Comic Sans MS"/>
                <a:ea typeface="Comic Sans MS"/>
                <a:cs typeface="Comic Sans MS"/>
                <a:sym typeface="Comic Sans MS"/>
              </a:rPr>
              <a:t>Assessing and placing ESL students in appropriate learning settings </a:t>
            </a:r>
            <a:r>
              <a:rPr lang="en-US" sz="2200" b="0" i="0" u="none" strike="noStrike" cap="none" baseline="0">
                <a:solidFill>
                  <a:schemeClr val="dk2"/>
                </a:solidFill>
                <a:latin typeface="Comic Sans MS"/>
                <a:ea typeface="Comic Sans MS"/>
                <a:cs typeface="Comic Sans MS"/>
                <a:sym typeface="Comic Sans MS"/>
              </a:rPr>
              <a:t>to facilitate their development of literacy and content area knowledge</a:t>
            </a:r>
          </a:p>
          <a:p>
            <a:pPr marL="274320" marR="0" lvl="0" indent="-274320" algn="l" rtl="0">
              <a:lnSpc>
                <a:spcPct val="80000"/>
              </a:lnSpc>
              <a:spcBef>
                <a:spcPts val="440"/>
              </a:spcBef>
              <a:buClr>
                <a:schemeClr val="accent1"/>
              </a:buClr>
              <a:buSzPct val="100000"/>
              <a:buFont typeface="Noto Symbol"/>
              <a:buAutoNum type="arabicPeriod"/>
            </a:pPr>
            <a:r>
              <a:rPr lang="en-US" sz="2200" b="0" i="0" u="none" strike="noStrike" cap="none" baseline="0">
                <a:solidFill>
                  <a:schemeClr val="dk2"/>
                </a:solidFill>
                <a:latin typeface="Comic Sans MS"/>
                <a:ea typeface="Comic Sans MS"/>
                <a:cs typeface="Comic Sans MS"/>
                <a:sym typeface="Comic Sans MS"/>
              </a:rPr>
              <a:t>Gathering, recording, reporting, and analyzing ELL Program data</a:t>
            </a:r>
          </a:p>
          <a:p>
            <a:pPr marL="274320" marR="0" lvl="0" indent="-168592" algn="l" rtl="0">
              <a:lnSpc>
                <a:spcPct val="80000"/>
              </a:lnSpc>
              <a:spcBef>
                <a:spcPts val="333"/>
              </a:spcBef>
              <a:buClr>
                <a:schemeClr val="accent1"/>
              </a:buClr>
              <a:buFont typeface="Noto Symbol"/>
              <a:buNone/>
            </a:pPr>
            <a:endParaRPr sz="1650" b="0" i="0" u="none" strike="noStrike" cap="none" baseline="0">
              <a:solidFill>
                <a:schemeClr val="dk2"/>
              </a:solidFill>
              <a:latin typeface="Comic Sans MS"/>
              <a:ea typeface="Comic Sans MS"/>
              <a:cs typeface="Comic Sans MS"/>
              <a:sym typeface="Comic Sans MS"/>
            </a:endParaRPr>
          </a:p>
          <a:p>
            <a:pPr marL="274320" marR="0" lvl="0" indent="-133350" algn="l" rtl="0">
              <a:lnSpc>
                <a:spcPct val="80000"/>
              </a:lnSpc>
              <a:spcBef>
                <a:spcPts val="444"/>
              </a:spcBef>
              <a:buClr>
                <a:schemeClr val="accent1"/>
              </a:buClr>
              <a:buFont typeface="Noto Symbol"/>
              <a:buNone/>
            </a:pPr>
            <a:endParaRPr sz="2200" b="0" i="0" u="none" strike="noStrike" cap="none" baseline="0">
              <a:solidFill>
                <a:schemeClr val="dk2"/>
              </a:solidFill>
              <a:latin typeface="Comic Sans MS"/>
              <a:ea typeface="Comic Sans MS"/>
              <a:cs typeface="Comic Sans MS"/>
              <a:sym typeface="Comic Sans MS"/>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1667</Words>
  <Application>Microsoft Macintosh PowerPoint</Application>
  <PresentationFormat>On-screen Show (4:3)</PresentationFormat>
  <Paragraphs>271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Waveform</vt:lpstr>
      <vt:lpstr>ELL Overview and Strategies</vt:lpstr>
      <vt:lpstr>Objectives</vt:lpstr>
      <vt:lpstr>Identification, Assessment, and  Program Placement System (IAPS)  for English Language Learners Program</vt:lpstr>
      <vt:lpstr> Identification</vt:lpstr>
      <vt:lpstr>Assessment</vt:lpstr>
      <vt:lpstr>Categorization</vt:lpstr>
      <vt:lpstr>ELL Services Decision Making </vt:lpstr>
      <vt:lpstr>Service Delivery</vt:lpstr>
      <vt:lpstr>ELL Staffing and Resources</vt:lpstr>
      <vt:lpstr>Stages of Second Language Acquisition Adapted from Krashen &amp; Terrel, 1983</vt:lpstr>
      <vt:lpstr>PowerPoint Presentation</vt:lpstr>
      <vt:lpstr>PowerPoint Presentation</vt:lpstr>
      <vt:lpstr>PowerPoint Presentation</vt:lpstr>
      <vt:lpstr>Transition From ELL Services</vt:lpstr>
      <vt:lpstr>Monitoring Exited ELLs</vt:lpstr>
      <vt:lpstr>Waianae Students Struggles</vt:lpstr>
      <vt:lpstr>Equal vs. Equality</vt:lpstr>
      <vt:lpstr>Vocabulary Strategies</vt:lpstr>
      <vt:lpstr>Vocabulary Strategies</vt:lpstr>
      <vt:lpstr>PowerPoint Presentation</vt:lpstr>
      <vt:lpstr>Vocabulary Strategies</vt:lpstr>
      <vt:lpstr>PowerPoint Presentation</vt:lpstr>
      <vt:lpstr>More Tips</vt:lpstr>
      <vt:lpstr>Reading &amp; Writing Strategies</vt:lpstr>
      <vt:lpstr>Reading &amp; Writing Strategies</vt:lpstr>
      <vt:lpstr>Tree Map</vt:lpstr>
      <vt:lpstr>PowerPoint Presentation</vt:lpstr>
      <vt:lpstr>Supporting our Language Learners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cp:lastModifiedBy>HIDOE</cp:lastModifiedBy>
  <cp:revision>4</cp:revision>
  <dcterms:modified xsi:type="dcterms:W3CDTF">2016-05-17T00:20:08Z</dcterms:modified>
</cp:coreProperties>
</file>